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68" r:id="rId5"/>
    <p:sldId id="267" r:id="rId6"/>
    <p:sldId id="271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0" r:id="rId21"/>
    <p:sldId id="283" r:id="rId22"/>
    <p:sldId id="284" r:id="rId23"/>
    <p:sldId id="286" r:id="rId24"/>
    <p:sldId id="285" r:id="rId25"/>
    <p:sldId id="287" r:id="rId26"/>
    <p:sldId id="288" r:id="rId27"/>
    <p:sldId id="262" r:id="rId28"/>
    <p:sldId id="263" r:id="rId29"/>
    <p:sldId id="264" r:id="rId30"/>
    <p:sldId id="299" r:id="rId31"/>
    <p:sldId id="295" r:id="rId32"/>
    <p:sldId id="297" r:id="rId33"/>
    <p:sldId id="341" r:id="rId34"/>
    <p:sldId id="342" r:id="rId35"/>
    <p:sldId id="298" r:id="rId36"/>
    <p:sldId id="300" r:id="rId37"/>
    <p:sldId id="301" r:id="rId38"/>
    <p:sldId id="302" r:id="rId39"/>
    <p:sldId id="303" r:id="rId40"/>
    <p:sldId id="304" r:id="rId41"/>
    <p:sldId id="308" r:id="rId42"/>
    <p:sldId id="309" r:id="rId43"/>
    <p:sldId id="343" r:id="rId44"/>
    <p:sldId id="344" r:id="rId45"/>
    <p:sldId id="313" r:id="rId46"/>
    <p:sldId id="314" r:id="rId47"/>
    <p:sldId id="345" r:id="rId48"/>
    <p:sldId id="346" r:id="rId49"/>
    <p:sldId id="305" r:id="rId50"/>
    <p:sldId id="306" r:id="rId51"/>
    <p:sldId id="339" r:id="rId52"/>
    <p:sldId id="340" r:id="rId53"/>
    <p:sldId id="307" r:id="rId54"/>
    <p:sldId id="310" r:id="rId55"/>
    <p:sldId id="311" r:id="rId56"/>
    <p:sldId id="312" r:id="rId57"/>
    <p:sldId id="315" r:id="rId58"/>
    <p:sldId id="316" r:id="rId59"/>
    <p:sldId id="289" r:id="rId60"/>
    <p:sldId id="317" r:id="rId61"/>
    <p:sldId id="290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18" r:id="rId79"/>
    <p:sldId id="319" r:id="rId80"/>
    <p:sldId id="291" r:id="rId81"/>
    <p:sldId id="321" r:id="rId82"/>
    <p:sldId id="320" r:id="rId83"/>
    <p:sldId id="32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0B290"/>
    <a:srgbClr val="2CE469"/>
    <a:srgbClr val="FE7272"/>
    <a:srgbClr val="293039"/>
    <a:srgbClr val="3E404B"/>
    <a:srgbClr val="2C323D"/>
    <a:srgbClr val="4A4A56"/>
    <a:srgbClr val="1C1759"/>
    <a:srgbClr val="131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7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48" y="18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650F-2520-494A-95FD-0CA0CA116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AA018-4863-41D1-864A-0EE4347EF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43CD2-292B-4928-A97C-D05D9686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4673-7ACF-4053-8FF7-9146AD66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88079-B313-410A-B0FA-63843A00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945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3B9-F77E-47E7-994C-AE4672C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98B1D-81A8-400C-BCA4-E11E88256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169A3-3689-4056-9009-CC7438AF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FD6EC-D2EA-44CB-9D9F-EC12728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4375F-7E95-4047-A5AD-1B9A50C7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17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84AE5C-FF05-44AF-BC43-CEB1BE6DB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F3DA6-3BA6-4629-9DD0-1A4900A84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3C36-990B-46E7-A8C2-03B96E5F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2F1C0-6D2D-4700-A0BD-51BE04F5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EF6F7-7F97-42D1-AF65-BFE9DB4E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7301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4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52AE-8A70-4486-B69C-26EB011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A183-96AB-46B5-AEBF-7E1E65DCE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BA120-D17B-4888-91C6-4BAA2C04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C10E1-21C5-4E21-8BB8-00172ECF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B1B6-70E3-4C09-A5D1-F81FA6B7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D067-12FA-4C37-A93F-22DA743C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6B02F-E385-432C-AB38-240CAB2E1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4C6D1-7C5F-4C18-947F-A942A4C0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B2F6-73B6-4873-8CF5-3DD12A2E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62E22-78A3-483A-B9F1-F261001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520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E5E1-EC8F-49F9-AB7C-64E13A12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DB26B-0E1B-4415-8F98-681D3821D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A22AA-B83E-42EE-A310-2A851DD26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1A24D-8044-4338-A3DC-190FDB8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A2CC3-67C0-4A14-B505-F2F6CFB3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2C70-E5CF-4EF3-B47F-76650BA6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174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6745-3EC6-40D6-B123-D37F90FD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5FD8-AD0C-42FD-ACA5-0BEF3E750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31F60-7C83-457D-88DA-576AD61FC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43CA0-6154-4B1C-AE93-E3C55918C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C3C81-74C5-4FC3-A8C9-85EC749E2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A32A7-499C-4D80-BCAB-4377789B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874FF-638E-4A79-BD6F-A8A2117A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5C889-5987-4CA7-A41F-198F77D0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043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6FCE-F5CD-4811-91D2-958625CE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0C713-E233-4D3A-A2F9-46EA49A1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700B1-725D-4919-87BB-4449BF5D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4E823-7947-4C80-A2D8-1CCDCAA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77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96034-3047-412F-9530-38E9380B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7341A-B3A9-480A-A547-3B2E77FA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9E5D-01A2-4714-8325-E47D76D8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89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D5AC-E0B7-4269-8FC8-AB6CD17A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EFAFA-46C0-4E54-8386-FD8A70EC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37E3A-74EF-4457-B270-DADC2A1A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08402-01CB-4823-9AEB-2519E99E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F78B1-56DE-4371-AA69-390A8FB7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39D06-D18C-4543-AD72-84BFBC80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86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56B-8A3C-499D-B58B-5212A1DF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471A9-3BC8-4BCB-8B4D-4E8B37EAA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0B2B8-13F3-4758-8C5E-5E283C863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B2C1E-4BC8-4E75-A5F3-4345A65B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6381A-B3FD-4E0D-A496-CC770180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0F08D-31C4-494C-B6B1-39AE955F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03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0E0C2-050A-491F-A65B-EFF189B3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3CD1-38D3-441B-9411-13418E87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0BC61-F60C-437A-995A-E5F740B21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87B25-A76C-4F65-A78C-C9181AFB80CD}" type="datetimeFigureOut">
              <a:rPr lang="en-ID" smtClean="0"/>
              <a:t>27/09/2019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5922-6458-40C0-9A0F-3D01D73DF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9B4A5-93B1-45BF-9239-19541DA4C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01B6E-527F-4784-931F-3783AD1C61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45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7D2533-7D04-4AA0-AFA0-C618B4EB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522" y="-359423"/>
            <a:ext cx="13578522" cy="764987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8DC258-19F1-4427-92CE-1DDE574CCB0D}"/>
              </a:ext>
            </a:extLst>
          </p:cNvPr>
          <p:cNvSpPr/>
          <p:nvPr/>
        </p:nvSpPr>
        <p:spPr>
          <a:xfrm>
            <a:off x="-95701" y="-1586"/>
            <a:ext cx="337516" cy="205285"/>
          </a:xfrm>
          <a:custGeom>
            <a:avLst/>
            <a:gdLst>
              <a:gd name="connsiteX0" fmla="*/ 0 w 156455"/>
              <a:gd name="connsiteY0" fmla="*/ 0 h 88957"/>
              <a:gd name="connsiteX1" fmla="*/ 156455 w 156455"/>
              <a:gd name="connsiteY1" fmla="*/ 0 h 88957"/>
              <a:gd name="connsiteX2" fmla="*/ 108027 w 156455"/>
              <a:gd name="connsiteY2" fmla="*/ 23329 h 88957"/>
              <a:gd name="connsiteX3" fmla="*/ 0 w 156455"/>
              <a:gd name="connsiteY3" fmla="*/ 88957 h 88957"/>
              <a:gd name="connsiteX4" fmla="*/ 0 w 156455"/>
              <a:gd name="connsiteY4" fmla="*/ 0 h 8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55" h="88957">
                <a:moveTo>
                  <a:pt x="0" y="0"/>
                </a:moveTo>
                <a:lnTo>
                  <a:pt x="156455" y="0"/>
                </a:lnTo>
                <a:lnTo>
                  <a:pt x="108027" y="23329"/>
                </a:lnTo>
                <a:lnTo>
                  <a:pt x="0" y="88957"/>
                </a:lnTo>
                <a:lnTo>
                  <a:pt x="0" y="0"/>
                </a:lnTo>
                <a:close/>
              </a:path>
            </a:pathLst>
          </a:custGeom>
          <a:solidFill>
            <a:srgbClr val="3E40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8524C7-C7D9-4C27-9543-75A6A65684CF}"/>
              </a:ext>
            </a:extLst>
          </p:cNvPr>
          <p:cNvSpPr/>
          <p:nvPr/>
        </p:nvSpPr>
        <p:spPr>
          <a:xfrm>
            <a:off x="-95703" y="-1588"/>
            <a:ext cx="4890424" cy="6858000"/>
          </a:xfrm>
          <a:custGeom>
            <a:avLst/>
            <a:gdLst>
              <a:gd name="connsiteX0" fmla="*/ 613655 w 2266950"/>
              <a:gd name="connsiteY0" fmla="*/ 0 h 2971800"/>
              <a:gd name="connsiteX1" fmla="*/ 1291346 w 2266950"/>
              <a:gd name="connsiteY1" fmla="*/ 0 h 2971800"/>
              <a:gd name="connsiteX2" fmla="*/ 1339773 w 2266950"/>
              <a:gd name="connsiteY2" fmla="*/ 23329 h 2971800"/>
              <a:gd name="connsiteX3" fmla="*/ 2266950 w 2266950"/>
              <a:gd name="connsiteY3" fmla="*/ 1581150 h 2971800"/>
              <a:gd name="connsiteX4" fmla="*/ 1622234 w 2266950"/>
              <a:gd name="connsiteY4" fmla="*/ 2948241 h 2971800"/>
              <a:gd name="connsiteX5" fmla="*/ 1590729 w 2266950"/>
              <a:gd name="connsiteY5" fmla="*/ 2971800 h 2971800"/>
              <a:gd name="connsiteX6" fmla="*/ 314271 w 2266950"/>
              <a:gd name="connsiteY6" fmla="*/ 2971800 h 2971800"/>
              <a:gd name="connsiteX7" fmla="*/ 282766 w 2266950"/>
              <a:gd name="connsiteY7" fmla="*/ 2948241 h 2971800"/>
              <a:gd name="connsiteX8" fmla="*/ 42609 w 2266950"/>
              <a:gd name="connsiteY8" fmla="*/ 2708084 h 2971800"/>
              <a:gd name="connsiteX9" fmla="*/ 0 w 2266950"/>
              <a:gd name="connsiteY9" fmla="*/ 2651104 h 2971800"/>
              <a:gd name="connsiteX10" fmla="*/ 0 w 2266950"/>
              <a:gd name="connsiteY10" fmla="*/ 511196 h 2971800"/>
              <a:gd name="connsiteX11" fmla="*/ 42609 w 2266950"/>
              <a:gd name="connsiteY11" fmla="*/ 454216 h 2971800"/>
              <a:gd name="connsiteX12" fmla="*/ 565227 w 2266950"/>
              <a:gd name="connsiteY12" fmla="*/ 23329 h 2971800"/>
              <a:gd name="connsiteX13" fmla="*/ 613655 w 2266950"/>
              <a:gd name="connsiteY13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6950" h="2971800">
                <a:moveTo>
                  <a:pt x="613655" y="0"/>
                </a:moveTo>
                <a:lnTo>
                  <a:pt x="1291346" y="0"/>
                </a:lnTo>
                <a:lnTo>
                  <a:pt x="1339773" y="23329"/>
                </a:lnTo>
                <a:cubicBezTo>
                  <a:pt x="1892042" y="323339"/>
                  <a:pt x="2266950" y="908462"/>
                  <a:pt x="2266950" y="1581150"/>
                </a:cubicBezTo>
                <a:cubicBezTo>
                  <a:pt x="2266950" y="2131531"/>
                  <a:pt x="2015978" y="2623295"/>
                  <a:pt x="1622234" y="2948241"/>
                </a:cubicBezTo>
                <a:lnTo>
                  <a:pt x="1590729" y="2971800"/>
                </a:lnTo>
                <a:lnTo>
                  <a:pt x="314271" y="2971800"/>
                </a:lnTo>
                <a:lnTo>
                  <a:pt x="282766" y="2948241"/>
                </a:lnTo>
                <a:cubicBezTo>
                  <a:pt x="195268" y="2876031"/>
                  <a:pt x="114819" y="2795583"/>
                  <a:pt x="42609" y="2708084"/>
                </a:cubicBezTo>
                <a:lnTo>
                  <a:pt x="0" y="2651104"/>
                </a:lnTo>
                <a:lnTo>
                  <a:pt x="0" y="511196"/>
                </a:lnTo>
                <a:lnTo>
                  <a:pt x="42609" y="454216"/>
                </a:lnTo>
                <a:cubicBezTo>
                  <a:pt x="187030" y="279219"/>
                  <a:pt x="364402" y="132423"/>
                  <a:pt x="565227" y="23329"/>
                </a:cubicBezTo>
                <a:lnTo>
                  <a:pt x="613655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4AF7C1-6EA4-47F9-89C6-7FC61218F546}"/>
              </a:ext>
            </a:extLst>
          </p:cNvPr>
          <p:cNvSpPr/>
          <p:nvPr/>
        </p:nvSpPr>
        <p:spPr>
          <a:xfrm>
            <a:off x="3676383" y="-1588"/>
            <a:ext cx="3090945" cy="6858000"/>
          </a:xfrm>
          <a:custGeom>
            <a:avLst/>
            <a:gdLst>
              <a:gd name="connsiteX0" fmla="*/ 0 w 1432804"/>
              <a:gd name="connsiteY0" fmla="*/ 0 h 2971800"/>
              <a:gd name="connsiteX1" fmla="*/ 457200 w 1432804"/>
              <a:gd name="connsiteY1" fmla="*/ 0 h 2971800"/>
              <a:gd name="connsiteX2" fmla="*/ 505627 w 1432804"/>
              <a:gd name="connsiteY2" fmla="*/ 23329 h 2971800"/>
              <a:gd name="connsiteX3" fmla="*/ 1432804 w 1432804"/>
              <a:gd name="connsiteY3" fmla="*/ 1581150 h 2971800"/>
              <a:gd name="connsiteX4" fmla="*/ 788088 w 1432804"/>
              <a:gd name="connsiteY4" fmla="*/ 2948241 h 2971800"/>
              <a:gd name="connsiteX5" fmla="*/ 756583 w 1432804"/>
              <a:gd name="connsiteY5" fmla="*/ 2971800 h 2971800"/>
              <a:gd name="connsiteX6" fmla="*/ 299383 w 1432804"/>
              <a:gd name="connsiteY6" fmla="*/ 2971800 h 2971800"/>
              <a:gd name="connsiteX7" fmla="*/ 330888 w 1432804"/>
              <a:gd name="connsiteY7" fmla="*/ 2948241 h 2971800"/>
              <a:gd name="connsiteX8" fmla="*/ 975604 w 1432804"/>
              <a:gd name="connsiteY8" fmla="*/ 1581150 h 2971800"/>
              <a:gd name="connsiteX9" fmla="*/ 48427 w 1432804"/>
              <a:gd name="connsiteY9" fmla="*/ 23329 h 2971800"/>
              <a:gd name="connsiteX10" fmla="*/ 0 w 1432804"/>
              <a:gd name="connsiteY10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2804" h="2971800">
                <a:moveTo>
                  <a:pt x="0" y="0"/>
                </a:moveTo>
                <a:lnTo>
                  <a:pt x="457200" y="0"/>
                </a:lnTo>
                <a:lnTo>
                  <a:pt x="505627" y="23329"/>
                </a:lnTo>
                <a:cubicBezTo>
                  <a:pt x="1057896" y="323339"/>
                  <a:pt x="1432804" y="908462"/>
                  <a:pt x="1432804" y="1581150"/>
                </a:cubicBezTo>
                <a:cubicBezTo>
                  <a:pt x="1432804" y="2131531"/>
                  <a:pt x="1181832" y="2623295"/>
                  <a:pt x="788088" y="2948241"/>
                </a:cubicBezTo>
                <a:lnTo>
                  <a:pt x="756583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EB3992-F967-47A4-8529-5865644D0064}"/>
              </a:ext>
            </a:extLst>
          </p:cNvPr>
          <p:cNvSpPr/>
          <p:nvPr/>
        </p:nvSpPr>
        <p:spPr>
          <a:xfrm>
            <a:off x="-95701" y="-1588"/>
            <a:ext cx="1323820" cy="1179683"/>
          </a:xfrm>
          <a:custGeom>
            <a:avLst/>
            <a:gdLst>
              <a:gd name="connsiteX0" fmla="*/ 156455 w 613655"/>
              <a:gd name="connsiteY0" fmla="*/ 0 h 511196"/>
              <a:gd name="connsiteX1" fmla="*/ 613655 w 613655"/>
              <a:gd name="connsiteY1" fmla="*/ 0 h 511196"/>
              <a:gd name="connsiteX2" fmla="*/ 565227 w 613655"/>
              <a:gd name="connsiteY2" fmla="*/ 23329 h 511196"/>
              <a:gd name="connsiteX3" fmla="*/ 42609 w 613655"/>
              <a:gd name="connsiteY3" fmla="*/ 454216 h 511196"/>
              <a:gd name="connsiteX4" fmla="*/ 0 w 613655"/>
              <a:gd name="connsiteY4" fmla="*/ 511196 h 511196"/>
              <a:gd name="connsiteX5" fmla="*/ 0 w 613655"/>
              <a:gd name="connsiteY5" fmla="*/ 88957 h 511196"/>
              <a:gd name="connsiteX6" fmla="*/ 108027 w 613655"/>
              <a:gd name="connsiteY6" fmla="*/ 23329 h 511196"/>
              <a:gd name="connsiteX7" fmla="*/ 156455 w 613655"/>
              <a:gd name="connsiteY7" fmla="*/ 0 h 51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655" h="511196">
                <a:moveTo>
                  <a:pt x="156455" y="0"/>
                </a:moveTo>
                <a:lnTo>
                  <a:pt x="613655" y="0"/>
                </a:lnTo>
                <a:lnTo>
                  <a:pt x="565227" y="23329"/>
                </a:lnTo>
                <a:cubicBezTo>
                  <a:pt x="364402" y="132423"/>
                  <a:pt x="187030" y="279219"/>
                  <a:pt x="42609" y="454216"/>
                </a:cubicBezTo>
                <a:lnTo>
                  <a:pt x="0" y="511196"/>
                </a:lnTo>
                <a:lnTo>
                  <a:pt x="0" y="88957"/>
                </a:lnTo>
                <a:lnTo>
                  <a:pt x="108027" y="23329"/>
                </a:lnTo>
                <a:lnTo>
                  <a:pt x="156455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48E7AD7-AD5B-4BB8-9A35-E82BA725EC4C}"/>
              </a:ext>
            </a:extLst>
          </p:cNvPr>
          <p:cNvSpPr/>
          <p:nvPr/>
        </p:nvSpPr>
        <p:spPr>
          <a:xfrm>
            <a:off x="4662687" y="-1588"/>
            <a:ext cx="7529313" cy="6858000"/>
          </a:xfrm>
          <a:custGeom>
            <a:avLst/>
            <a:gdLst>
              <a:gd name="connsiteX0" fmla="*/ 0 w 3490204"/>
              <a:gd name="connsiteY0" fmla="*/ 0 h 2971800"/>
              <a:gd name="connsiteX1" fmla="*/ 3490204 w 3490204"/>
              <a:gd name="connsiteY1" fmla="*/ 0 h 2971800"/>
              <a:gd name="connsiteX2" fmla="*/ 3490204 w 3490204"/>
              <a:gd name="connsiteY2" fmla="*/ 2971800 h 2971800"/>
              <a:gd name="connsiteX3" fmla="*/ 299383 w 3490204"/>
              <a:gd name="connsiteY3" fmla="*/ 2971800 h 2971800"/>
              <a:gd name="connsiteX4" fmla="*/ 330888 w 3490204"/>
              <a:gd name="connsiteY4" fmla="*/ 2948241 h 2971800"/>
              <a:gd name="connsiteX5" fmla="*/ 975604 w 3490204"/>
              <a:gd name="connsiteY5" fmla="*/ 1581150 h 2971800"/>
              <a:gd name="connsiteX6" fmla="*/ 48427 w 3490204"/>
              <a:gd name="connsiteY6" fmla="*/ 23329 h 2971800"/>
              <a:gd name="connsiteX7" fmla="*/ 0 w 3490204"/>
              <a:gd name="connsiteY7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204" h="2971800">
                <a:moveTo>
                  <a:pt x="0" y="0"/>
                </a:moveTo>
                <a:lnTo>
                  <a:pt x="3490204" y="0"/>
                </a:lnTo>
                <a:lnTo>
                  <a:pt x="3490204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1E3143-3B62-48C2-98B2-549CC4714B68}"/>
              </a:ext>
            </a:extLst>
          </p:cNvPr>
          <p:cNvSpPr/>
          <p:nvPr/>
        </p:nvSpPr>
        <p:spPr>
          <a:xfrm>
            <a:off x="-95701" y="6116344"/>
            <a:ext cx="677967" cy="740068"/>
          </a:xfrm>
          <a:custGeom>
            <a:avLst/>
            <a:gdLst>
              <a:gd name="connsiteX0" fmla="*/ 0 w 314271"/>
              <a:gd name="connsiteY0" fmla="*/ 0 h 320696"/>
              <a:gd name="connsiteX1" fmla="*/ 42609 w 314271"/>
              <a:gd name="connsiteY1" fmla="*/ 56980 h 320696"/>
              <a:gd name="connsiteX2" fmla="*/ 282766 w 314271"/>
              <a:gd name="connsiteY2" fmla="*/ 297137 h 320696"/>
              <a:gd name="connsiteX3" fmla="*/ 314271 w 314271"/>
              <a:gd name="connsiteY3" fmla="*/ 320696 h 320696"/>
              <a:gd name="connsiteX4" fmla="*/ 0 w 314271"/>
              <a:gd name="connsiteY4" fmla="*/ 320696 h 320696"/>
              <a:gd name="connsiteX5" fmla="*/ 0 w 314271"/>
              <a:gd name="connsiteY5" fmla="*/ 0 h 3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71" h="320696">
                <a:moveTo>
                  <a:pt x="0" y="0"/>
                </a:moveTo>
                <a:lnTo>
                  <a:pt x="42609" y="56980"/>
                </a:lnTo>
                <a:cubicBezTo>
                  <a:pt x="114819" y="144479"/>
                  <a:pt x="195268" y="224927"/>
                  <a:pt x="282766" y="297137"/>
                </a:cubicBezTo>
                <a:lnTo>
                  <a:pt x="314271" y="320696"/>
                </a:lnTo>
                <a:lnTo>
                  <a:pt x="0" y="32069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solidFill>
              <a:schemeClr val="accent1">
                <a:shade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274B9-7A5F-4628-9735-372716B3CB4B}"/>
              </a:ext>
            </a:extLst>
          </p:cNvPr>
          <p:cNvSpPr/>
          <p:nvPr/>
        </p:nvSpPr>
        <p:spPr>
          <a:xfrm>
            <a:off x="6019800" y="8984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400" b="1" dirty="0">
                <a:latin typeface="Agency FB" panose="020B0503020202020204" pitchFamily="34" charset="0"/>
                <a:ea typeface="Times New Roman" panose="02020603050405020304" pitchFamily="18" charset="0"/>
              </a:rPr>
              <a:t>DETEKSI PLAT NOMOR KENDARAAN BERGERAK BERBASIS</a:t>
            </a:r>
            <a:endParaRPr lang="en-ID" sz="2400" b="1" dirty="0">
              <a:effectLst/>
              <a:latin typeface="Agency FB" panose="020B0503020202020204" pitchFamily="34" charset="0"/>
              <a:ea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b="1" dirty="0">
                <a:latin typeface="Agency FB" panose="020B0503020202020204" pitchFamily="34" charset="0"/>
                <a:ea typeface="Times New Roman" panose="02020603050405020304" pitchFamily="18" charset="0"/>
              </a:rPr>
              <a:t>METODE </a:t>
            </a:r>
            <a:r>
              <a:rPr lang="en-US" sz="2400" b="1" i="1" dirty="0">
                <a:latin typeface="Agency FB" panose="020B0503020202020204" pitchFamily="34" charset="0"/>
                <a:ea typeface="Times New Roman" panose="02020603050405020304" pitchFamily="18" charset="0"/>
              </a:rPr>
              <a:t>YOU ONLY LOOK ONCE (YOLO)</a:t>
            </a:r>
            <a:endParaRPr lang="en-ID" sz="2400" b="1" dirty="0">
              <a:effectLst/>
              <a:latin typeface="Agency FB" panose="020B0503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5BE836-8D0D-4128-8564-3930AA1DE411}"/>
              </a:ext>
            </a:extLst>
          </p:cNvPr>
          <p:cNvSpPr txBox="1"/>
          <p:nvPr/>
        </p:nvSpPr>
        <p:spPr>
          <a:xfrm>
            <a:off x="8231889" y="2220677"/>
            <a:ext cx="2495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Oleh  :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Ario Fajar Pratama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06111640000087 </a:t>
            </a:r>
            <a:endParaRPr lang="en-ID" sz="22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8CB355-0D82-4DC8-AB24-8ECCB79E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96" y="128999"/>
            <a:ext cx="579211" cy="579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B3EA7A-6FF7-478C-9DC1-C5BB2E493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17" y="181629"/>
            <a:ext cx="762066" cy="49077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536C67-28B0-45DC-BBDA-954814AF7378}"/>
              </a:ext>
            </a:extLst>
          </p:cNvPr>
          <p:cNvCxnSpPr>
            <a:cxnSpLocks/>
          </p:cNvCxnSpPr>
          <p:nvPr/>
        </p:nvCxnSpPr>
        <p:spPr>
          <a:xfrm>
            <a:off x="6791234" y="1969538"/>
            <a:ext cx="5660965" cy="190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21BE5D-B1E3-4E94-B823-8172563A5B7F}"/>
              </a:ext>
            </a:extLst>
          </p:cNvPr>
          <p:cNvSpPr txBox="1"/>
          <p:nvPr/>
        </p:nvSpPr>
        <p:spPr>
          <a:xfrm>
            <a:off x="7677058" y="3598862"/>
            <a:ext cx="3605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Calon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Dosen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Pembimbing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 :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Dr. Budi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Setiyono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, S. Si, MT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19720207 199702 1 001</a:t>
            </a:r>
            <a:endParaRPr lang="en-ID" sz="22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94DCAD-987F-4A6B-904A-29AC4984EF3D}"/>
              </a:ext>
            </a:extLst>
          </p:cNvPr>
          <p:cNvSpPr/>
          <p:nvPr/>
        </p:nvSpPr>
        <p:spPr>
          <a:xfrm>
            <a:off x="6467499" y="50586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Times New Roman" panose="02020603050405020304" pitchFamily="18" charset="0"/>
              </a:rPr>
              <a:t> </a:t>
            </a: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ILMU KOMPUTER/LAB KOMPUTASI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DEPARTEMEN</a:t>
            </a: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MATEMATIKA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FAKULTAS MATEMATIKA, KOMPUTASI, DAN SAINS DATA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 TEKNOLOGI SEPULUH NOPEMBER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SURABAYA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7E4D5C-8FCB-4D6F-B088-3AD85BF1F5B9}"/>
              </a:ext>
            </a:extLst>
          </p:cNvPr>
          <p:cNvCxnSpPr>
            <a:cxnSpLocks/>
          </p:cNvCxnSpPr>
          <p:nvPr/>
        </p:nvCxnSpPr>
        <p:spPr>
          <a:xfrm>
            <a:off x="6902534" y="4869413"/>
            <a:ext cx="5660965" cy="190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3279E42-3EED-4E06-8F05-AEB429EC042C}"/>
              </a:ext>
            </a:extLst>
          </p:cNvPr>
          <p:cNvSpPr/>
          <p:nvPr/>
        </p:nvSpPr>
        <p:spPr>
          <a:xfrm>
            <a:off x="2690079" y="-1588"/>
            <a:ext cx="3090945" cy="6858000"/>
          </a:xfrm>
          <a:custGeom>
            <a:avLst/>
            <a:gdLst>
              <a:gd name="connsiteX0" fmla="*/ 0 w 1432804"/>
              <a:gd name="connsiteY0" fmla="*/ 0 h 2971800"/>
              <a:gd name="connsiteX1" fmla="*/ 457200 w 1432804"/>
              <a:gd name="connsiteY1" fmla="*/ 0 h 2971800"/>
              <a:gd name="connsiteX2" fmla="*/ 505627 w 1432804"/>
              <a:gd name="connsiteY2" fmla="*/ 23329 h 2971800"/>
              <a:gd name="connsiteX3" fmla="*/ 1432804 w 1432804"/>
              <a:gd name="connsiteY3" fmla="*/ 1581150 h 2971800"/>
              <a:gd name="connsiteX4" fmla="*/ 788088 w 1432804"/>
              <a:gd name="connsiteY4" fmla="*/ 2948241 h 2971800"/>
              <a:gd name="connsiteX5" fmla="*/ 756583 w 1432804"/>
              <a:gd name="connsiteY5" fmla="*/ 2971800 h 2971800"/>
              <a:gd name="connsiteX6" fmla="*/ 299383 w 1432804"/>
              <a:gd name="connsiteY6" fmla="*/ 2971800 h 2971800"/>
              <a:gd name="connsiteX7" fmla="*/ 330888 w 1432804"/>
              <a:gd name="connsiteY7" fmla="*/ 2948241 h 2971800"/>
              <a:gd name="connsiteX8" fmla="*/ 975604 w 1432804"/>
              <a:gd name="connsiteY8" fmla="*/ 1581150 h 2971800"/>
              <a:gd name="connsiteX9" fmla="*/ 48427 w 1432804"/>
              <a:gd name="connsiteY9" fmla="*/ 23329 h 2971800"/>
              <a:gd name="connsiteX10" fmla="*/ 0 w 1432804"/>
              <a:gd name="connsiteY10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2804" h="2971800">
                <a:moveTo>
                  <a:pt x="0" y="0"/>
                </a:moveTo>
                <a:lnTo>
                  <a:pt x="457200" y="0"/>
                </a:lnTo>
                <a:lnTo>
                  <a:pt x="505627" y="23329"/>
                </a:lnTo>
                <a:cubicBezTo>
                  <a:pt x="1057896" y="323339"/>
                  <a:pt x="1432804" y="908462"/>
                  <a:pt x="1432804" y="1581150"/>
                </a:cubicBezTo>
                <a:cubicBezTo>
                  <a:pt x="1432804" y="2131531"/>
                  <a:pt x="1181832" y="2623295"/>
                  <a:pt x="788088" y="2948241"/>
                </a:cubicBezTo>
                <a:lnTo>
                  <a:pt x="756583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rgbClr val="2C323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99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1" grpId="0"/>
      <p:bldP spid="34" grpId="0"/>
      <p:bldP spid="39" grpId="0"/>
      <p:bldP spid="40" grpId="0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7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335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5422798" y="2847154"/>
            <a:ext cx="1344661" cy="13464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93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4.44444E-6 L 2.08333E-7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-0.00185 L -0.0011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45 -2.59259E-6 L -2.29167E-6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74 2.96296E-6 L 5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-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4 -0.00185 L 5E-6 -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21" grpId="0" animBg="1"/>
      <p:bldP spid="1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FC275-12AA-4912-8301-7FDE83021388}"/>
              </a:ext>
            </a:extLst>
          </p:cNvPr>
          <p:cNvSpPr txBox="1"/>
          <p:nvPr/>
        </p:nvSpPr>
        <p:spPr>
          <a:xfrm>
            <a:off x="4211590" y="5698531"/>
            <a:ext cx="3771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gency FB" panose="020B0503020202020204" pitchFamily="34" charset="0"/>
              </a:rPr>
              <a:t>Pencatatan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Secara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Konvensional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5422798" y="2847154"/>
            <a:ext cx="1344661" cy="13464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4.44444E-6 L 2.08333E-7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-0.00185 L -0.0011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45 -2.59259E-6 L -2.29167E-6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4 -0.00185 L 5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A7B08-3984-4A42-BAFD-E7B1D988AA94}"/>
              </a:ext>
            </a:extLst>
          </p:cNvPr>
          <p:cNvSpPr txBox="1"/>
          <p:nvPr/>
        </p:nvSpPr>
        <p:spPr>
          <a:xfrm>
            <a:off x="4211590" y="5698531"/>
            <a:ext cx="37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gency FB" panose="020B0503020202020204" pitchFamily="34" charset="0"/>
              </a:rPr>
              <a:t>Pengambilan</a:t>
            </a:r>
            <a:r>
              <a:rPr lang="en-US" sz="3200" b="1" dirty="0">
                <a:latin typeface="Agency FB" panose="020B0503020202020204" pitchFamily="34" charset="0"/>
              </a:rPr>
              <a:t> Data Citra 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045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5422798" y="2847154"/>
            <a:ext cx="1344661" cy="13464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396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4.44444E-6 L 2.08333E-7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-0.00185 L -0.0011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4 -0.00185 L 5E-6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61371-9A79-4AD8-AD68-BF78D0509245}"/>
              </a:ext>
            </a:extLst>
          </p:cNvPr>
          <p:cNvSpPr txBox="1"/>
          <p:nvPr/>
        </p:nvSpPr>
        <p:spPr>
          <a:xfrm>
            <a:off x="4211590" y="5698531"/>
            <a:ext cx="3771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Proses </a:t>
            </a:r>
            <a:r>
              <a:rPr lang="en-US" sz="3200" b="1" dirty="0" err="1">
                <a:latin typeface="Agency FB" panose="020B0503020202020204" pitchFamily="34" charset="0"/>
              </a:rPr>
              <a:t>Deteksi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Menggunakan</a:t>
            </a:r>
            <a:r>
              <a:rPr lang="en-US" sz="3200" b="1" dirty="0">
                <a:latin typeface="Agency FB" panose="020B0503020202020204" pitchFamily="34" charset="0"/>
              </a:rPr>
              <a:t> YOLO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9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61371-9A79-4AD8-AD68-BF78D0509245}"/>
              </a:ext>
            </a:extLst>
          </p:cNvPr>
          <p:cNvSpPr txBox="1"/>
          <p:nvPr/>
        </p:nvSpPr>
        <p:spPr>
          <a:xfrm>
            <a:off x="4211590" y="5698531"/>
            <a:ext cx="3771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Proses </a:t>
            </a:r>
            <a:r>
              <a:rPr lang="en-US" sz="3200" b="1" dirty="0" err="1">
                <a:latin typeface="Agency FB" panose="020B0503020202020204" pitchFamily="34" charset="0"/>
              </a:rPr>
              <a:t>Deteksi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Menggunakan</a:t>
            </a:r>
            <a:r>
              <a:rPr lang="en-US" sz="3200" b="1" dirty="0">
                <a:latin typeface="Agency FB" panose="020B0503020202020204" pitchFamily="34" charset="0"/>
              </a:rPr>
              <a:t> YOLO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F98D0B-13D9-4B90-AA7E-19AACFEA4171}"/>
              </a:ext>
            </a:extLst>
          </p:cNvPr>
          <p:cNvSpPr/>
          <p:nvPr/>
        </p:nvSpPr>
        <p:spPr>
          <a:xfrm>
            <a:off x="0" y="-13100"/>
            <a:ext cx="12211050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FC26B-0B57-4F37-B78F-625C81916250}"/>
              </a:ext>
            </a:extLst>
          </p:cNvPr>
          <p:cNvSpPr/>
          <p:nvPr/>
        </p:nvSpPr>
        <p:spPr>
          <a:xfrm>
            <a:off x="0" y="3523850"/>
            <a:ext cx="12221496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A5E28-C1EB-49D4-8835-C12E7AB543DC}"/>
              </a:ext>
            </a:extLst>
          </p:cNvPr>
          <p:cNvSpPr/>
          <p:nvPr/>
        </p:nvSpPr>
        <p:spPr>
          <a:xfrm>
            <a:off x="-5224" y="-19051"/>
            <a:ext cx="6153149" cy="71020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A85AF6-0CF4-44DE-A7E3-3F3AEF923980}"/>
              </a:ext>
            </a:extLst>
          </p:cNvPr>
          <p:cNvSpPr/>
          <p:nvPr/>
        </p:nvSpPr>
        <p:spPr>
          <a:xfrm>
            <a:off x="6147925" y="-10447"/>
            <a:ext cx="6087399" cy="7093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30BBC-8E72-48F1-9059-2E57673001CE}"/>
              </a:ext>
            </a:extLst>
          </p:cNvPr>
          <p:cNvSpPr txBox="1"/>
          <p:nvPr/>
        </p:nvSpPr>
        <p:spPr>
          <a:xfrm>
            <a:off x="2757951" y="89515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Penelitian</a:t>
            </a:r>
            <a:r>
              <a:rPr lang="en-US" sz="7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Terdahulu</a:t>
            </a:r>
            <a:endParaRPr lang="en-ID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9E530D-88D6-4665-AB92-6DCC950BBE2D}"/>
              </a:ext>
            </a:extLst>
          </p:cNvPr>
          <p:cNvSpPr/>
          <p:nvPr/>
        </p:nvSpPr>
        <p:spPr>
          <a:xfrm>
            <a:off x="10356850" y="3319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CD9A56-D2DC-4BA1-823B-101F6560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321" y="446055"/>
            <a:ext cx="417546" cy="417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C80F7E-5C6E-49A5-B14E-74E0902E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338" y="395406"/>
            <a:ext cx="726788" cy="4680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BAA3E8-DC55-418E-8A5C-47FBD43E1883}"/>
              </a:ext>
            </a:extLst>
          </p:cNvPr>
          <p:cNvCxnSpPr/>
          <p:nvPr/>
        </p:nvCxnSpPr>
        <p:spPr>
          <a:xfrm>
            <a:off x="2647772" y="1235670"/>
            <a:ext cx="682025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7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7" grpId="0" animBg="1"/>
      <p:bldP spid="16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97D2533-7D04-4AA0-AFA0-C618B4EB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522" y="-359423"/>
            <a:ext cx="13578522" cy="764987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8DC258-19F1-4427-92CE-1DDE574CCB0D}"/>
              </a:ext>
            </a:extLst>
          </p:cNvPr>
          <p:cNvSpPr/>
          <p:nvPr/>
        </p:nvSpPr>
        <p:spPr>
          <a:xfrm>
            <a:off x="-95701" y="-1586"/>
            <a:ext cx="337516" cy="205285"/>
          </a:xfrm>
          <a:custGeom>
            <a:avLst/>
            <a:gdLst>
              <a:gd name="connsiteX0" fmla="*/ 0 w 156455"/>
              <a:gd name="connsiteY0" fmla="*/ 0 h 88957"/>
              <a:gd name="connsiteX1" fmla="*/ 156455 w 156455"/>
              <a:gd name="connsiteY1" fmla="*/ 0 h 88957"/>
              <a:gd name="connsiteX2" fmla="*/ 108027 w 156455"/>
              <a:gd name="connsiteY2" fmla="*/ 23329 h 88957"/>
              <a:gd name="connsiteX3" fmla="*/ 0 w 156455"/>
              <a:gd name="connsiteY3" fmla="*/ 88957 h 88957"/>
              <a:gd name="connsiteX4" fmla="*/ 0 w 156455"/>
              <a:gd name="connsiteY4" fmla="*/ 0 h 8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55" h="88957">
                <a:moveTo>
                  <a:pt x="0" y="0"/>
                </a:moveTo>
                <a:lnTo>
                  <a:pt x="156455" y="0"/>
                </a:lnTo>
                <a:lnTo>
                  <a:pt x="108027" y="23329"/>
                </a:lnTo>
                <a:lnTo>
                  <a:pt x="0" y="88957"/>
                </a:lnTo>
                <a:lnTo>
                  <a:pt x="0" y="0"/>
                </a:lnTo>
                <a:close/>
              </a:path>
            </a:pathLst>
          </a:custGeom>
          <a:solidFill>
            <a:srgbClr val="3E40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8524C7-C7D9-4C27-9543-75A6A65684CF}"/>
              </a:ext>
            </a:extLst>
          </p:cNvPr>
          <p:cNvSpPr/>
          <p:nvPr/>
        </p:nvSpPr>
        <p:spPr>
          <a:xfrm>
            <a:off x="-95703" y="-1588"/>
            <a:ext cx="4890424" cy="6858000"/>
          </a:xfrm>
          <a:custGeom>
            <a:avLst/>
            <a:gdLst>
              <a:gd name="connsiteX0" fmla="*/ 613655 w 2266950"/>
              <a:gd name="connsiteY0" fmla="*/ 0 h 2971800"/>
              <a:gd name="connsiteX1" fmla="*/ 1291346 w 2266950"/>
              <a:gd name="connsiteY1" fmla="*/ 0 h 2971800"/>
              <a:gd name="connsiteX2" fmla="*/ 1339773 w 2266950"/>
              <a:gd name="connsiteY2" fmla="*/ 23329 h 2971800"/>
              <a:gd name="connsiteX3" fmla="*/ 2266950 w 2266950"/>
              <a:gd name="connsiteY3" fmla="*/ 1581150 h 2971800"/>
              <a:gd name="connsiteX4" fmla="*/ 1622234 w 2266950"/>
              <a:gd name="connsiteY4" fmla="*/ 2948241 h 2971800"/>
              <a:gd name="connsiteX5" fmla="*/ 1590729 w 2266950"/>
              <a:gd name="connsiteY5" fmla="*/ 2971800 h 2971800"/>
              <a:gd name="connsiteX6" fmla="*/ 314271 w 2266950"/>
              <a:gd name="connsiteY6" fmla="*/ 2971800 h 2971800"/>
              <a:gd name="connsiteX7" fmla="*/ 282766 w 2266950"/>
              <a:gd name="connsiteY7" fmla="*/ 2948241 h 2971800"/>
              <a:gd name="connsiteX8" fmla="*/ 42609 w 2266950"/>
              <a:gd name="connsiteY8" fmla="*/ 2708084 h 2971800"/>
              <a:gd name="connsiteX9" fmla="*/ 0 w 2266950"/>
              <a:gd name="connsiteY9" fmla="*/ 2651104 h 2971800"/>
              <a:gd name="connsiteX10" fmla="*/ 0 w 2266950"/>
              <a:gd name="connsiteY10" fmla="*/ 511196 h 2971800"/>
              <a:gd name="connsiteX11" fmla="*/ 42609 w 2266950"/>
              <a:gd name="connsiteY11" fmla="*/ 454216 h 2971800"/>
              <a:gd name="connsiteX12" fmla="*/ 565227 w 2266950"/>
              <a:gd name="connsiteY12" fmla="*/ 23329 h 2971800"/>
              <a:gd name="connsiteX13" fmla="*/ 613655 w 2266950"/>
              <a:gd name="connsiteY13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6950" h="2971800">
                <a:moveTo>
                  <a:pt x="613655" y="0"/>
                </a:moveTo>
                <a:lnTo>
                  <a:pt x="1291346" y="0"/>
                </a:lnTo>
                <a:lnTo>
                  <a:pt x="1339773" y="23329"/>
                </a:lnTo>
                <a:cubicBezTo>
                  <a:pt x="1892042" y="323339"/>
                  <a:pt x="2266950" y="908462"/>
                  <a:pt x="2266950" y="1581150"/>
                </a:cubicBezTo>
                <a:cubicBezTo>
                  <a:pt x="2266950" y="2131531"/>
                  <a:pt x="2015978" y="2623295"/>
                  <a:pt x="1622234" y="2948241"/>
                </a:cubicBezTo>
                <a:lnTo>
                  <a:pt x="1590729" y="2971800"/>
                </a:lnTo>
                <a:lnTo>
                  <a:pt x="314271" y="2971800"/>
                </a:lnTo>
                <a:lnTo>
                  <a:pt x="282766" y="2948241"/>
                </a:lnTo>
                <a:cubicBezTo>
                  <a:pt x="195268" y="2876031"/>
                  <a:pt x="114819" y="2795583"/>
                  <a:pt x="42609" y="2708084"/>
                </a:cubicBezTo>
                <a:lnTo>
                  <a:pt x="0" y="2651104"/>
                </a:lnTo>
                <a:lnTo>
                  <a:pt x="0" y="511196"/>
                </a:lnTo>
                <a:lnTo>
                  <a:pt x="42609" y="454216"/>
                </a:lnTo>
                <a:cubicBezTo>
                  <a:pt x="187030" y="279219"/>
                  <a:pt x="364402" y="132423"/>
                  <a:pt x="565227" y="23329"/>
                </a:cubicBezTo>
                <a:lnTo>
                  <a:pt x="613655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4AF7C1-6EA4-47F9-89C6-7FC61218F546}"/>
              </a:ext>
            </a:extLst>
          </p:cNvPr>
          <p:cNvSpPr/>
          <p:nvPr/>
        </p:nvSpPr>
        <p:spPr>
          <a:xfrm>
            <a:off x="3676383" y="-1588"/>
            <a:ext cx="3090945" cy="6858000"/>
          </a:xfrm>
          <a:custGeom>
            <a:avLst/>
            <a:gdLst>
              <a:gd name="connsiteX0" fmla="*/ 0 w 1432804"/>
              <a:gd name="connsiteY0" fmla="*/ 0 h 2971800"/>
              <a:gd name="connsiteX1" fmla="*/ 457200 w 1432804"/>
              <a:gd name="connsiteY1" fmla="*/ 0 h 2971800"/>
              <a:gd name="connsiteX2" fmla="*/ 505627 w 1432804"/>
              <a:gd name="connsiteY2" fmla="*/ 23329 h 2971800"/>
              <a:gd name="connsiteX3" fmla="*/ 1432804 w 1432804"/>
              <a:gd name="connsiteY3" fmla="*/ 1581150 h 2971800"/>
              <a:gd name="connsiteX4" fmla="*/ 788088 w 1432804"/>
              <a:gd name="connsiteY4" fmla="*/ 2948241 h 2971800"/>
              <a:gd name="connsiteX5" fmla="*/ 756583 w 1432804"/>
              <a:gd name="connsiteY5" fmla="*/ 2971800 h 2971800"/>
              <a:gd name="connsiteX6" fmla="*/ 299383 w 1432804"/>
              <a:gd name="connsiteY6" fmla="*/ 2971800 h 2971800"/>
              <a:gd name="connsiteX7" fmla="*/ 330888 w 1432804"/>
              <a:gd name="connsiteY7" fmla="*/ 2948241 h 2971800"/>
              <a:gd name="connsiteX8" fmla="*/ 975604 w 1432804"/>
              <a:gd name="connsiteY8" fmla="*/ 1581150 h 2971800"/>
              <a:gd name="connsiteX9" fmla="*/ 48427 w 1432804"/>
              <a:gd name="connsiteY9" fmla="*/ 23329 h 2971800"/>
              <a:gd name="connsiteX10" fmla="*/ 0 w 1432804"/>
              <a:gd name="connsiteY10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2804" h="2971800">
                <a:moveTo>
                  <a:pt x="0" y="0"/>
                </a:moveTo>
                <a:lnTo>
                  <a:pt x="457200" y="0"/>
                </a:lnTo>
                <a:lnTo>
                  <a:pt x="505627" y="23329"/>
                </a:lnTo>
                <a:cubicBezTo>
                  <a:pt x="1057896" y="323339"/>
                  <a:pt x="1432804" y="908462"/>
                  <a:pt x="1432804" y="1581150"/>
                </a:cubicBezTo>
                <a:cubicBezTo>
                  <a:pt x="1432804" y="2131531"/>
                  <a:pt x="1181832" y="2623295"/>
                  <a:pt x="788088" y="2948241"/>
                </a:cubicBezTo>
                <a:lnTo>
                  <a:pt x="756583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EB3992-F967-47A4-8529-5865644D0064}"/>
              </a:ext>
            </a:extLst>
          </p:cNvPr>
          <p:cNvSpPr/>
          <p:nvPr/>
        </p:nvSpPr>
        <p:spPr>
          <a:xfrm>
            <a:off x="-95701" y="-1588"/>
            <a:ext cx="1323820" cy="1179683"/>
          </a:xfrm>
          <a:custGeom>
            <a:avLst/>
            <a:gdLst>
              <a:gd name="connsiteX0" fmla="*/ 156455 w 613655"/>
              <a:gd name="connsiteY0" fmla="*/ 0 h 511196"/>
              <a:gd name="connsiteX1" fmla="*/ 613655 w 613655"/>
              <a:gd name="connsiteY1" fmla="*/ 0 h 511196"/>
              <a:gd name="connsiteX2" fmla="*/ 565227 w 613655"/>
              <a:gd name="connsiteY2" fmla="*/ 23329 h 511196"/>
              <a:gd name="connsiteX3" fmla="*/ 42609 w 613655"/>
              <a:gd name="connsiteY3" fmla="*/ 454216 h 511196"/>
              <a:gd name="connsiteX4" fmla="*/ 0 w 613655"/>
              <a:gd name="connsiteY4" fmla="*/ 511196 h 511196"/>
              <a:gd name="connsiteX5" fmla="*/ 0 w 613655"/>
              <a:gd name="connsiteY5" fmla="*/ 88957 h 511196"/>
              <a:gd name="connsiteX6" fmla="*/ 108027 w 613655"/>
              <a:gd name="connsiteY6" fmla="*/ 23329 h 511196"/>
              <a:gd name="connsiteX7" fmla="*/ 156455 w 613655"/>
              <a:gd name="connsiteY7" fmla="*/ 0 h 51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655" h="511196">
                <a:moveTo>
                  <a:pt x="156455" y="0"/>
                </a:moveTo>
                <a:lnTo>
                  <a:pt x="613655" y="0"/>
                </a:lnTo>
                <a:lnTo>
                  <a:pt x="565227" y="23329"/>
                </a:lnTo>
                <a:cubicBezTo>
                  <a:pt x="364402" y="132423"/>
                  <a:pt x="187030" y="279219"/>
                  <a:pt x="42609" y="454216"/>
                </a:cubicBezTo>
                <a:lnTo>
                  <a:pt x="0" y="511196"/>
                </a:lnTo>
                <a:lnTo>
                  <a:pt x="0" y="88957"/>
                </a:lnTo>
                <a:lnTo>
                  <a:pt x="108027" y="23329"/>
                </a:lnTo>
                <a:lnTo>
                  <a:pt x="156455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4CDC1F-B693-45DD-8A36-9BB1A11BAC5A}"/>
              </a:ext>
            </a:extLst>
          </p:cNvPr>
          <p:cNvSpPr/>
          <p:nvPr/>
        </p:nvSpPr>
        <p:spPr>
          <a:xfrm>
            <a:off x="2690079" y="-1588"/>
            <a:ext cx="3090945" cy="6858000"/>
          </a:xfrm>
          <a:custGeom>
            <a:avLst/>
            <a:gdLst>
              <a:gd name="connsiteX0" fmla="*/ 0 w 1432804"/>
              <a:gd name="connsiteY0" fmla="*/ 0 h 2971800"/>
              <a:gd name="connsiteX1" fmla="*/ 457200 w 1432804"/>
              <a:gd name="connsiteY1" fmla="*/ 0 h 2971800"/>
              <a:gd name="connsiteX2" fmla="*/ 505627 w 1432804"/>
              <a:gd name="connsiteY2" fmla="*/ 23329 h 2971800"/>
              <a:gd name="connsiteX3" fmla="*/ 1432804 w 1432804"/>
              <a:gd name="connsiteY3" fmla="*/ 1581150 h 2971800"/>
              <a:gd name="connsiteX4" fmla="*/ 788088 w 1432804"/>
              <a:gd name="connsiteY4" fmla="*/ 2948241 h 2971800"/>
              <a:gd name="connsiteX5" fmla="*/ 756583 w 1432804"/>
              <a:gd name="connsiteY5" fmla="*/ 2971800 h 2971800"/>
              <a:gd name="connsiteX6" fmla="*/ 299383 w 1432804"/>
              <a:gd name="connsiteY6" fmla="*/ 2971800 h 2971800"/>
              <a:gd name="connsiteX7" fmla="*/ 330888 w 1432804"/>
              <a:gd name="connsiteY7" fmla="*/ 2948241 h 2971800"/>
              <a:gd name="connsiteX8" fmla="*/ 975604 w 1432804"/>
              <a:gd name="connsiteY8" fmla="*/ 1581150 h 2971800"/>
              <a:gd name="connsiteX9" fmla="*/ 48427 w 1432804"/>
              <a:gd name="connsiteY9" fmla="*/ 23329 h 2971800"/>
              <a:gd name="connsiteX10" fmla="*/ 0 w 1432804"/>
              <a:gd name="connsiteY10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2804" h="2971800">
                <a:moveTo>
                  <a:pt x="0" y="0"/>
                </a:moveTo>
                <a:lnTo>
                  <a:pt x="457200" y="0"/>
                </a:lnTo>
                <a:lnTo>
                  <a:pt x="505627" y="23329"/>
                </a:lnTo>
                <a:cubicBezTo>
                  <a:pt x="1057896" y="323339"/>
                  <a:pt x="1432804" y="908462"/>
                  <a:pt x="1432804" y="1581150"/>
                </a:cubicBezTo>
                <a:cubicBezTo>
                  <a:pt x="1432804" y="2131531"/>
                  <a:pt x="1181832" y="2623295"/>
                  <a:pt x="788088" y="2948241"/>
                </a:cubicBezTo>
                <a:lnTo>
                  <a:pt x="756583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rgbClr val="2C323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48E7AD7-AD5B-4BB8-9A35-E82BA725EC4C}"/>
              </a:ext>
            </a:extLst>
          </p:cNvPr>
          <p:cNvSpPr/>
          <p:nvPr/>
        </p:nvSpPr>
        <p:spPr>
          <a:xfrm>
            <a:off x="4662687" y="-1588"/>
            <a:ext cx="7529313" cy="6858000"/>
          </a:xfrm>
          <a:custGeom>
            <a:avLst/>
            <a:gdLst>
              <a:gd name="connsiteX0" fmla="*/ 0 w 3490204"/>
              <a:gd name="connsiteY0" fmla="*/ 0 h 2971800"/>
              <a:gd name="connsiteX1" fmla="*/ 3490204 w 3490204"/>
              <a:gd name="connsiteY1" fmla="*/ 0 h 2971800"/>
              <a:gd name="connsiteX2" fmla="*/ 3490204 w 3490204"/>
              <a:gd name="connsiteY2" fmla="*/ 2971800 h 2971800"/>
              <a:gd name="connsiteX3" fmla="*/ 299383 w 3490204"/>
              <a:gd name="connsiteY3" fmla="*/ 2971800 h 2971800"/>
              <a:gd name="connsiteX4" fmla="*/ 330888 w 3490204"/>
              <a:gd name="connsiteY4" fmla="*/ 2948241 h 2971800"/>
              <a:gd name="connsiteX5" fmla="*/ 975604 w 3490204"/>
              <a:gd name="connsiteY5" fmla="*/ 1581150 h 2971800"/>
              <a:gd name="connsiteX6" fmla="*/ 48427 w 3490204"/>
              <a:gd name="connsiteY6" fmla="*/ 23329 h 2971800"/>
              <a:gd name="connsiteX7" fmla="*/ 0 w 3490204"/>
              <a:gd name="connsiteY7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204" h="2971800">
                <a:moveTo>
                  <a:pt x="0" y="0"/>
                </a:moveTo>
                <a:lnTo>
                  <a:pt x="3490204" y="0"/>
                </a:lnTo>
                <a:lnTo>
                  <a:pt x="3490204" y="2971800"/>
                </a:lnTo>
                <a:lnTo>
                  <a:pt x="299383" y="2971800"/>
                </a:lnTo>
                <a:lnTo>
                  <a:pt x="330888" y="2948241"/>
                </a:lnTo>
                <a:cubicBezTo>
                  <a:pt x="724632" y="2623295"/>
                  <a:pt x="975604" y="2131531"/>
                  <a:pt x="975604" y="1581150"/>
                </a:cubicBezTo>
                <a:cubicBezTo>
                  <a:pt x="975604" y="908462"/>
                  <a:pt x="600696" y="323339"/>
                  <a:pt x="48427" y="2332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1E3143-3B62-48C2-98B2-549CC4714B68}"/>
              </a:ext>
            </a:extLst>
          </p:cNvPr>
          <p:cNvSpPr/>
          <p:nvPr/>
        </p:nvSpPr>
        <p:spPr>
          <a:xfrm>
            <a:off x="-95701" y="6116344"/>
            <a:ext cx="677967" cy="740068"/>
          </a:xfrm>
          <a:custGeom>
            <a:avLst/>
            <a:gdLst>
              <a:gd name="connsiteX0" fmla="*/ 0 w 314271"/>
              <a:gd name="connsiteY0" fmla="*/ 0 h 320696"/>
              <a:gd name="connsiteX1" fmla="*/ 42609 w 314271"/>
              <a:gd name="connsiteY1" fmla="*/ 56980 h 320696"/>
              <a:gd name="connsiteX2" fmla="*/ 282766 w 314271"/>
              <a:gd name="connsiteY2" fmla="*/ 297137 h 320696"/>
              <a:gd name="connsiteX3" fmla="*/ 314271 w 314271"/>
              <a:gd name="connsiteY3" fmla="*/ 320696 h 320696"/>
              <a:gd name="connsiteX4" fmla="*/ 0 w 314271"/>
              <a:gd name="connsiteY4" fmla="*/ 320696 h 320696"/>
              <a:gd name="connsiteX5" fmla="*/ 0 w 314271"/>
              <a:gd name="connsiteY5" fmla="*/ 0 h 3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271" h="320696">
                <a:moveTo>
                  <a:pt x="0" y="0"/>
                </a:moveTo>
                <a:lnTo>
                  <a:pt x="42609" y="56980"/>
                </a:lnTo>
                <a:cubicBezTo>
                  <a:pt x="114819" y="144479"/>
                  <a:pt x="195268" y="224927"/>
                  <a:pt x="282766" y="297137"/>
                </a:cubicBezTo>
                <a:lnTo>
                  <a:pt x="314271" y="320696"/>
                </a:lnTo>
                <a:lnTo>
                  <a:pt x="0" y="32069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solidFill>
              <a:schemeClr val="accent1">
                <a:shade val="5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274B9-7A5F-4628-9735-372716B3CB4B}"/>
              </a:ext>
            </a:extLst>
          </p:cNvPr>
          <p:cNvSpPr/>
          <p:nvPr/>
        </p:nvSpPr>
        <p:spPr>
          <a:xfrm>
            <a:off x="6019800" y="8984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sz="2400" b="1" dirty="0">
                <a:latin typeface="Agency FB" panose="020B0503020202020204" pitchFamily="34" charset="0"/>
                <a:ea typeface="Times New Roman" panose="02020603050405020304" pitchFamily="18" charset="0"/>
              </a:rPr>
              <a:t>DETEKSI PLAT NOMOR KENDARAAN BERGERAK BERBASIS</a:t>
            </a:r>
            <a:endParaRPr lang="en-ID" sz="2400" b="1" dirty="0">
              <a:effectLst/>
              <a:latin typeface="Agency FB" panose="020B0503020202020204" pitchFamily="34" charset="0"/>
              <a:ea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en-US" sz="2400" b="1" dirty="0">
                <a:latin typeface="Agency FB" panose="020B0503020202020204" pitchFamily="34" charset="0"/>
                <a:ea typeface="Times New Roman" panose="02020603050405020304" pitchFamily="18" charset="0"/>
              </a:rPr>
              <a:t>METODE </a:t>
            </a:r>
            <a:r>
              <a:rPr lang="en-US" sz="2400" b="1" i="1" dirty="0">
                <a:latin typeface="Agency FB" panose="020B0503020202020204" pitchFamily="34" charset="0"/>
                <a:ea typeface="Times New Roman" panose="02020603050405020304" pitchFamily="18" charset="0"/>
              </a:rPr>
              <a:t>YOU ONLY LOOK ONCE (YOLO)</a:t>
            </a:r>
            <a:endParaRPr lang="en-ID" sz="2400" b="1" dirty="0">
              <a:effectLst/>
              <a:latin typeface="Agency FB" panose="020B0503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5BE836-8D0D-4128-8564-3930AA1DE411}"/>
              </a:ext>
            </a:extLst>
          </p:cNvPr>
          <p:cNvSpPr txBox="1"/>
          <p:nvPr/>
        </p:nvSpPr>
        <p:spPr>
          <a:xfrm>
            <a:off x="8231889" y="2220677"/>
            <a:ext cx="2495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Oleh  :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Ario Fajar Pratama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06111640000087 </a:t>
            </a:r>
            <a:endParaRPr lang="en-ID" sz="22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8CB355-0D82-4DC8-AB24-8ECCB79E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96" y="128999"/>
            <a:ext cx="579211" cy="579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B3EA7A-6FF7-478C-9DC1-C5BB2E493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17" y="181629"/>
            <a:ext cx="762066" cy="49077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536C67-28B0-45DC-BBDA-954814AF7378}"/>
              </a:ext>
            </a:extLst>
          </p:cNvPr>
          <p:cNvCxnSpPr>
            <a:cxnSpLocks/>
          </p:cNvCxnSpPr>
          <p:nvPr/>
        </p:nvCxnSpPr>
        <p:spPr>
          <a:xfrm>
            <a:off x="6791234" y="1969538"/>
            <a:ext cx="5660965" cy="190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21BE5D-B1E3-4E94-B823-8172563A5B7F}"/>
              </a:ext>
            </a:extLst>
          </p:cNvPr>
          <p:cNvSpPr txBox="1"/>
          <p:nvPr/>
        </p:nvSpPr>
        <p:spPr>
          <a:xfrm>
            <a:off x="7677058" y="3598862"/>
            <a:ext cx="3605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Calon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Dosen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Pembimbing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  :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Dr. Budi </a:t>
            </a:r>
            <a:r>
              <a:rPr lang="en-US" sz="2200" b="1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Setiyono</a:t>
            </a:r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, S. Si, MT</a:t>
            </a:r>
          </a:p>
          <a:p>
            <a:pPr algn="ctr"/>
            <a:r>
              <a:rPr lang="en-US" sz="2200" b="1" dirty="0">
                <a:latin typeface="Agency FB" panose="020B0503020202020204" pitchFamily="34" charset="0"/>
                <a:cs typeface="Times New Roman" panose="02020603050405020304" pitchFamily="18" charset="0"/>
              </a:rPr>
              <a:t>19720207 199702 1 001</a:t>
            </a:r>
            <a:endParaRPr lang="en-ID" sz="22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94DCAD-987F-4A6B-904A-29AC4984EF3D}"/>
              </a:ext>
            </a:extLst>
          </p:cNvPr>
          <p:cNvSpPr/>
          <p:nvPr/>
        </p:nvSpPr>
        <p:spPr>
          <a:xfrm>
            <a:off x="6467499" y="50586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Times New Roman" panose="02020603050405020304" pitchFamily="18" charset="0"/>
              </a:rPr>
              <a:t> </a:t>
            </a: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ILMU KOMPUTER/LAB KOMPUTASI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DEPARTEMEN</a:t>
            </a: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MATEMATIKA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FAKULTAS MATEMATIKA, KOMPUTASI, DAN SAINS DATA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 TEKNOLOGI SEPULUH NOPEMBER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id-ID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SURABAYA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b="1" dirty="0"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</a:t>
            </a:r>
            <a:endParaRPr lang="en-ID" sz="1600" b="1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7E4D5C-8FCB-4D6F-B088-3AD85BF1F5B9}"/>
              </a:ext>
            </a:extLst>
          </p:cNvPr>
          <p:cNvCxnSpPr>
            <a:cxnSpLocks/>
          </p:cNvCxnSpPr>
          <p:nvPr/>
        </p:nvCxnSpPr>
        <p:spPr>
          <a:xfrm>
            <a:off x="6902534" y="4869413"/>
            <a:ext cx="5660965" cy="190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C922116-82E9-4CB4-B10C-1541E3DCD5B9}"/>
              </a:ext>
            </a:extLst>
          </p:cNvPr>
          <p:cNvSpPr/>
          <p:nvPr/>
        </p:nvSpPr>
        <p:spPr>
          <a:xfrm>
            <a:off x="3904306" y="4556507"/>
            <a:ext cx="4302260" cy="430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309EE483-5CB6-4C8F-A3FB-BA9DB51131E2}"/>
              </a:ext>
            </a:extLst>
          </p:cNvPr>
          <p:cNvSpPr/>
          <p:nvPr/>
        </p:nvSpPr>
        <p:spPr>
          <a:xfrm>
            <a:off x="2083448" y="2771287"/>
            <a:ext cx="7872704" cy="7872698"/>
          </a:xfrm>
          <a:prstGeom prst="donut">
            <a:avLst>
              <a:gd name="adj" fmla="val 10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7A5D2EE-A080-4B7B-8F01-113D4606AE4D}"/>
              </a:ext>
            </a:extLst>
          </p:cNvPr>
          <p:cNvSpPr/>
          <p:nvPr/>
        </p:nvSpPr>
        <p:spPr>
          <a:xfrm>
            <a:off x="409971" y="1107377"/>
            <a:ext cx="11200528" cy="11200518"/>
          </a:xfrm>
          <a:prstGeom prst="donut">
            <a:avLst>
              <a:gd name="adj" fmla="val 8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02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852C0-3323-4923-B864-BB03D5700FE5}"/>
              </a:ext>
            </a:extLst>
          </p:cNvPr>
          <p:cNvSpPr txBox="1"/>
          <p:nvPr/>
        </p:nvSpPr>
        <p:spPr>
          <a:xfrm>
            <a:off x="2757951" y="89515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Penelitian</a:t>
            </a:r>
            <a:r>
              <a:rPr lang="en-US" sz="7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Terdahulu</a:t>
            </a:r>
            <a:endParaRPr lang="en-ID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1A1710-8D0B-448B-BF52-86D1CC1C2C46}"/>
              </a:ext>
            </a:extLst>
          </p:cNvPr>
          <p:cNvSpPr/>
          <p:nvPr/>
        </p:nvSpPr>
        <p:spPr>
          <a:xfrm>
            <a:off x="10356850" y="3319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2DB62-A6FF-43C3-8EAA-6EEB7481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321" y="446055"/>
            <a:ext cx="417546" cy="417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75B77-E493-4DC3-91F1-66021C76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338" y="395406"/>
            <a:ext cx="726788" cy="4680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0077FF-85BB-43F7-9258-8C1816CE9EAF}"/>
              </a:ext>
            </a:extLst>
          </p:cNvPr>
          <p:cNvCxnSpPr/>
          <p:nvPr/>
        </p:nvCxnSpPr>
        <p:spPr>
          <a:xfrm>
            <a:off x="2647772" y="1235670"/>
            <a:ext cx="682025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43F991-EB35-46B1-AC96-D87C9A849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75192"/>
              </p:ext>
            </p:extLst>
          </p:nvPr>
        </p:nvGraphicFramePr>
        <p:xfrm>
          <a:off x="-11746780" y="1235670"/>
          <a:ext cx="11225358" cy="22291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5384">
                  <a:extLst>
                    <a:ext uri="{9D8B030D-6E8A-4147-A177-3AD203B41FA5}">
                      <a16:colId xmlns:a16="http://schemas.microsoft.com/office/drawing/2014/main" val="2632443375"/>
                    </a:ext>
                  </a:extLst>
                </a:gridCol>
                <a:gridCol w="2652658">
                  <a:extLst>
                    <a:ext uri="{9D8B030D-6E8A-4147-A177-3AD203B41FA5}">
                      <a16:colId xmlns:a16="http://schemas.microsoft.com/office/drawing/2014/main" val="2200393272"/>
                    </a:ext>
                  </a:extLst>
                </a:gridCol>
                <a:gridCol w="1120178">
                  <a:extLst>
                    <a:ext uri="{9D8B030D-6E8A-4147-A177-3AD203B41FA5}">
                      <a16:colId xmlns:a16="http://schemas.microsoft.com/office/drawing/2014/main" val="3950287174"/>
                    </a:ext>
                  </a:extLst>
                </a:gridCol>
                <a:gridCol w="1231944">
                  <a:extLst>
                    <a:ext uri="{9D8B030D-6E8A-4147-A177-3AD203B41FA5}">
                      <a16:colId xmlns:a16="http://schemas.microsoft.com/office/drawing/2014/main" val="1655939418"/>
                    </a:ext>
                  </a:extLst>
                </a:gridCol>
                <a:gridCol w="3985194">
                  <a:extLst>
                    <a:ext uri="{9D8B030D-6E8A-4147-A177-3AD203B41FA5}">
                      <a16:colId xmlns:a16="http://schemas.microsoft.com/office/drawing/2014/main" val="1497525247"/>
                    </a:ext>
                  </a:extLst>
                </a:gridCol>
              </a:tblGrid>
              <a:tr h="2909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Penulis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Judul Penelitian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Tahun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Objek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Pokok Bahasan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3032162088"/>
                  </a:ext>
                </a:extLst>
              </a:tr>
              <a:tr h="43648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Hui Li, Chunhua Shen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Reading Car License Plates Using Deep Convolutional Neural Networks and LSTMs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2016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Mobil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Penelitian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menangani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masalah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deteksi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rekognisi</a:t>
                      </a:r>
                      <a:r>
                        <a:rPr lang="en-US" sz="1900" dirty="0">
                          <a:effectLst/>
                        </a:rPr>
                        <a:t> plat </a:t>
                      </a:r>
                      <a:r>
                        <a:rPr lang="en-US" sz="1900" dirty="0" err="1">
                          <a:effectLst/>
                        </a:rPr>
                        <a:t>nomor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sebuah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gambar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mobil</a:t>
                      </a:r>
                      <a:r>
                        <a:rPr lang="en-US" sz="1900" dirty="0">
                          <a:effectLst/>
                        </a:rPr>
                        <a:t>. </a:t>
                      </a:r>
                      <a:r>
                        <a:rPr lang="en-US" sz="1900" dirty="0" err="1">
                          <a:effectLst/>
                        </a:rPr>
                        <a:t>Terinspirasi</a:t>
                      </a:r>
                      <a:r>
                        <a:rPr lang="en-US" sz="1900" dirty="0">
                          <a:effectLst/>
                        </a:rPr>
                        <a:t> oleh </a:t>
                      </a:r>
                      <a:r>
                        <a:rPr lang="en-US" sz="1900" dirty="0" err="1">
                          <a:effectLst/>
                        </a:rPr>
                        <a:t>keberhasilan</a:t>
                      </a:r>
                      <a:r>
                        <a:rPr lang="en-US" sz="1900" dirty="0">
                          <a:effectLst/>
                        </a:rPr>
                        <a:t> Deep Neural Networks (DNN) dalam </a:t>
                      </a:r>
                      <a:r>
                        <a:rPr lang="en-US" sz="1900" dirty="0" err="1">
                          <a:effectLst/>
                        </a:rPr>
                        <a:t>berbagai</a:t>
                      </a:r>
                      <a:r>
                        <a:rPr lang="en-US" sz="1900" dirty="0">
                          <a:effectLst/>
                        </a:rPr>
                        <a:t> vision applications, </a:t>
                      </a:r>
                      <a:r>
                        <a:rPr lang="en-US" sz="1900" dirty="0" err="1">
                          <a:effectLst/>
                        </a:rPr>
                        <a:t>manfaat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dari</a:t>
                      </a:r>
                      <a:r>
                        <a:rPr lang="en-US" sz="1900" dirty="0">
                          <a:effectLst/>
                        </a:rPr>
                        <a:t> DNN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dapat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mempelajari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untuk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fitur-fitur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tingkat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tinggi</a:t>
                      </a:r>
                      <a:r>
                        <a:rPr lang="en-US" sz="1900" dirty="0">
                          <a:effectLst/>
                        </a:rPr>
                        <a:t> dalam </a:t>
                      </a:r>
                      <a:r>
                        <a:rPr lang="en-US" sz="1900" dirty="0" err="1">
                          <a:effectLst/>
                        </a:rPr>
                        <a:t>kerangka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kaskade</a:t>
                      </a:r>
                      <a:r>
                        <a:rPr lang="en-US" sz="1900" dirty="0">
                          <a:effectLst/>
                        </a:rPr>
                        <a:t>, yang </a:t>
                      </a:r>
                      <a:r>
                        <a:rPr lang="en-US" sz="1900" dirty="0" err="1">
                          <a:effectLst/>
                        </a:rPr>
                        <a:t>mengarah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peningkatan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kinerja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deteksi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rekognisi</a:t>
                      </a:r>
                      <a:r>
                        <a:rPr lang="en-US" sz="1900" dirty="0">
                          <a:effectLst/>
                        </a:rPr>
                        <a:t>.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2867640372"/>
                  </a:ext>
                </a:extLst>
              </a:tr>
              <a:tr h="52378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Syed Zain Masood, Guang Shu, Afshin Dehghan dan Enrique G. Ortiz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License Plate Detection and Recognition Using Deeply Learned Convolutional Neural Networks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2017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Mobil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Penelitian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menangani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masalah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deteksi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rekognisi</a:t>
                      </a:r>
                      <a:r>
                        <a:rPr lang="en-US" sz="1900" dirty="0">
                          <a:effectLst/>
                        </a:rPr>
                        <a:t> plat </a:t>
                      </a:r>
                      <a:r>
                        <a:rPr lang="en-US" sz="1900" dirty="0" err="1">
                          <a:effectLst/>
                        </a:rPr>
                        <a:t>nomor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sebuah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gambar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mobil</a:t>
                      </a:r>
                      <a:r>
                        <a:rPr lang="en-US" sz="1900" dirty="0">
                          <a:effectLst/>
                        </a:rPr>
                        <a:t> dengan </a:t>
                      </a:r>
                      <a:r>
                        <a:rPr lang="en-US" sz="1900" dirty="0" err="1">
                          <a:effectLst/>
                        </a:rPr>
                        <a:t>menggunakan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rangkaian</a:t>
                      </a:r>
                      <a:r>
                        <a:rPr lang="en-US" sz="1900" dirty="0">
                          <a:effectLst/>
                        </a:rPr>
                        <a:t> Convolutional Neural Networks (CNN) yang </a:t>
                      </a:r>
                      <a:r>
                        <a:rPr lang="en-US" sz="1900" dirty="0" err="1">
                          <a:effectLst/>
                        </a:rPr>
                        <a:t>saling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terkait</a:t>
                      </a:r>
                      <a:r>
                        <a:rPr lang="en-US" sz="1900" dirty="0">
                          <a:effectLst/>
                        </a:rPr>
                        <a:t> dengan </a:t>
                      </a:r>
                      <a:r>
                        <a:rPr lang="en-US" sz="1900" dirty="0" err="1">
                          <a:effectLst/>
                        </a:rPr>
                        <a:t>algoritma</a:t>
                      </a:r>
                      <a:r>
                        <a:rPr lang="en-US" sz="1900" dirty="0">
                          <a:effectLst/>
                        </a:rPr>
                        <a:t> yang </a:t>
                      </a:r>
                      <a:r>
                        <a:rPr lang="en-US" sz="1900" dirty="0" err="1">
                          <a:effectLst/>
                        </a:rPr>
                        <a:t>akurat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efisien</a:t>
                      </a:r>
                      <a:r>
                        <a:rPr lang="en-US" sz="1900" dirty="0">
                          <a:effectLst/>
                        </a:rPr>
                        <a:t>. CNN </a:t>
                      </a:r>
                      <a:r>
                        <a:rPr lang="en-US" sz="1900" dirty="0" err="1">
                          <a:effectLst/>
                        </a:rPr>
                        <a:t>dilatih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diatur</a:t>
                      </a:r>
                      <a:r>
                        <a:rPr lang="en-US" sz="1900" dirty="0">
                          <a:effectLst/>
                        </a:rPr>
                        <a:t> agar </a:t>
                      </a:r>
                      <a:r>
                        <a:rPr lang="en-US" sz="1900" dirty="0" err="1">
                          <a:effectLst/>
                        </a:rPr>
                        <a:t>kuat</a:t>
                      </a:r>
                      <a:r>
                        <a:rPr lang="en-US" sz="1900" dirty="0">
                          <a:effectLst/>
                        </a:rPr>
                        <a:t> di </a:t>
                      </a:r>
                      <a:r>
                        <a:rPr lang="en-US" sz="1900" dirty="0" err="1">
                          <a:effectLst/>
                        </a:rPr>
                        <a:t>bawah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kondisi</a:t>
                      </a:r>
                      <a:r>
                        <a:rPr lang="en-US" sz="1900" dirty="0">
                          <a:effectLst/>
                        </a:rPr>
                        <a:t> yang </a:t>
                      </a:r>
                      <a:r>
                        <a:rPr lang="en-US" sz="1900" dirty="0" err="1">
                          <a:effectLst/>
                        </a:rPr>
                        <a:t>berbeda</a:t>
                      </a:r>
                      <a:r>
                        <a:rPr lang="en-US" sz="1900" dirty="0">
                          <a:effectLst/>
                        </a:rPr>
                        <a:t> (</a:t>
                      </a:r>
                      <a:r>
                        <a:rPr lang="en-US" sz="1900" dirty="0" err="1">
                          <a:effectLst/>
                        </a:rPr>
                        <a:t>misalnya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pencahayaan</a:t>
                      </a:r>
                      <a:r>
                        <a:rPr lang="en-US" sz="1900" dirty="0">
                          <a:effectLst/>
                        </a:rPr>
                        <a:t>, </a:t>
                      </a:r>
                      <a:r>
                        <a:rPr lang="en-US" sz="1900" dirty="0" err="1">
                          <a:effectLst/>
                        </a:rPr>
                        <a:t>oklusi</a:t>
                      </a:r>
                      <a:r>
                        <a:rPr lang="en-US" sz="1900" dirty="0">
                          <a:effectLst/>
                        </a:rPr>
                        <a:t>, </a:t>
                      </a:r>
                      <a:r>
                        <a:rPr lang="en-US" sz="1900" dirty="0" err="1">
                          <a:effectLst/>
                        </a:rPr>
                        <a:t>dll</a:t>
                      </a:r>
                      <a:r>
                        <a:rPr lang="en-US" sz="1900" dirty="0">
                          <a:effectLst/>
                        </a:rPr>
                        <a:t>.) Dan </a:t>
                      </a:r>
                      <a:r>
                        <a:rPr lang="en-US" sz="1900" dirty="0" err="1">
                          <a:effectLst/>
                        </a:rPr>
                        <a:t>dapat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bekerja</a:t>
                      </a:r>
                      <a:r>
                        <a:rPr lang="en-US" sz="1900" dirty="0">
                          <a:effectLst/>
                        </a:rPr>
                        <a:t> di </a:t>
                      </a:r>
                      <a:r>
                        <a:rPr lang="en-US" sz="1900" dirty="0" err="1">
                          <a:effectLst/>
                        </a:rPr>
                        <a:t>berbagai</a:t>
                      </a:r>
                      <a:r>
                        <a:rPr lang="en-US" sz="1900" dirty="0">
                          <a:effectLst/>
                        </a:rPr>
                        <a:t> template plat </a:t>
                      </a:r>
                      <a:r>
                        <a:rPr lang="en-US" sz="1900" dirty="0" err="1">
                          <a:effectLst/>
                        </a:rPr>
                        <a:t>nomor</a:t>
                      </a:r>
                      <a:r>
                        <a:rPr lang="en-US" sz="1900" dirty="0">
                          <a:effectLst/>
                        </a:rPr>
                        <a:t> (</a:t>
                      </a:r>
                      <a:r>
                        <a:rPr lang="en-US" sz="1900" dirty="0" err="1">
                          <a:effectLst/>
                        </a:rPr>
                        <a:t>misalnya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ukuran</a:t>
                      </a:r>
                      <a:r>
                        <a:rPr lang="en-US" sz="1900" dirty="0">
                          <a:effectLst/>
                        </a:rPr>
                        <a:t>, </a:t>
                      </a:r>
                      <a:r>
                        <a:rPr lang="en-US" sz="1900" dirty="0" err="1">
                          <a:effectLst/>
                        </a:rPr>
                        <a:t>latar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belakang</a:t>
                      </a:r>
                      <a:r>
                        <a:rPr lang="en-US" sz="1900" dirty="0">
                          <a:effectLst/>
                        </a:rPr>
                        <a:t>, font, </a:t>
                      </a:r>
                      <a:r>
                        <a:rPr lang="en-US" sz="1900" dirty="0" err="1">
                          <a:effectLst/>
                        </a:rPr>
                        <a:t>dll</a:t>
                      </a:r>
                      <a:r>
                        <a:rPr lang="en-US" sz="1900" dirty="0">
                          <a:effectLst/>
                        </a:rPr>
                        <a:t>).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3750359324"/>
                  </a:ext>
                </a:extLst>
              </a:tr>
              <a:tr h="41794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Rayson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Laroca</a:t>
                      </a:r>
                      <a:r>
                        <a:rPr lang="en-US" sz="1900" dirty="0">
                          <a:effectLst/>
                        </a:rPr>
                        <a:t>, </a:t>
                      </a:r>
                      <a:r>
                        <a:rPr lang="en-US" sz="1900" dirty="0" err="1">
                          <a:effectLst/>
                        </a:rPr>
                        <a:t>Evair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Severo</a:t>
                      </a:r>
                      <a:r>
                        <a:rPr lang="en-US" sz="1900" dirty="0">
                          <a:effectLst/>
                        </a:rPr>
                        <a:t>, Luiz A. </a:t>
                      </a:r>
                      <a:r>
                        <a:rPr lang="en-US" sz="1900" dirty="0" err="1">
                          <a:effectLst/>
                        </a:rPr>
                        <a:t>Zanlorensi</a:t>
                      </a:r>
                      <a:r>
                        <a:rPr lang="en-US" sz="1900" dirty="0">
                          <a:effectLst/>
                        </a:rPr>
                        <a:t>, Luiz S. Oliveira, Gabriel </a:t>
                      </a:r>
                      <a:r>
                        <a:rPr lang="en-US" sz="1900" dirty="0" err="1">
                          <a:effectLst/>
                        </a:rPr>
                        <a:t>Resende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Gonc</a:t>
                      </a:r>
                      <a:r>
                        <a:rPr lang="en-US" sz="1900" dirty="0">
                          <a:effectLst/>
                        </a:rPr>
                        <a:t>¸ Alves, William Robson Schwartz, dan David Menotti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A Robust Real-Time Automatic License Plate Recognition Based on the YOLO Detector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2018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Mobil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Penelitian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menyajikan</a:t>
                      </a:r>
                      <a:r>
                        <a:rPr lang="en-US" sz="1900" dirty="0">
                          <a:effectLst/>
                        </a:rPr>
                        <a:t> Automatic License Plate Recognition (ALPR) yang </a:t>
                      </a:r>
                      <a:r>
                        <a:rPr lang="en-US" sz="1900" dirty="0" err="1">
                          <a:effectLst/>
                        </a:rPr>
                        <a:t>kuat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efisien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sistem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berdasarkan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detektor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objek</a:t>
                      </a:r>
                      <a:r>
                        <a:rPr lang="en-US" sz="1900" dirty="0">
                          <a:effectLst/>
                        </a:rPr>
                        <a:t> YOLO yang </a:t>
                      </a:r>
                      <a:r>
                        <a:rPr lang="en-US" sz="1900" dirty="0" err="1">
                          <a:effectLst/>
                        </a:rPr>
                        <a:t>canggih</a:t>
                      </a:r>
                      <a:r>
                        <a:rPr lang="en-US" sz="1900" dirty="0">
                          <a:effectLst/>
                        </a:rPr>
                        <a:t>. Convolutional Neural Network </a:t>
                      </a:r>
                      <a:r>
                        <a:rPr lang="en-US" sz="1900" dirty="0" err="1">
                          <a:effectLst/>
                        </a:rPr>
                        <a:t>dilatih</a:t>
                      </a:r>
                      <a:r>
                        <a:rPr lang="en-US" sz="1900" dirty="0">
                          <a:effectLst/>
                        </a:rPr>
                        <a:t> dan </a:t>
                      </a:r>
                      <a:r>
                        <a:rPr lang="en-US" sz="1900" dirty="0" err="1">
                          <a:effectLst/>
                        </a:rPr>
                        <a:t>diselesaikan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untuk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setiap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tahap</a:t>
                      </a:r>
                      <a:r>
                        <a:rPr lang="en-US" sz="1900" dirty="0">
                          <a:effectLst/>
                        </a:rPr>
                        <a:t> ALPR </a:t>
                      </a:r>
                      <a:r>
                        <a:rPr lang="en-US" sz="1900" dirty="0" err="1">
                          <a:effectLst/>
                        </a:rPr>
                        <a:t>sehingga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kuat</a:t>
                      </a:r>
                      <a:r>
                        <a:rPr lang="en-US" sz="1900" dirty="0">
                          <a:effectLst/>
                        </a:rPr>
                        <a:t> dalam </a:t>
                      </a:r>
                      <a:r>
                        <a:rPr lang="en-US" sz="1900" dirty="0" err="1">
                          <a:effectLst/>
                        </a:rPr>
                        <a:t>berbagai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kondisi</a:t>
                      </a:r>
                      <a:r>
                        <a:rPr lang="en-US" sz="1900" dirty="0">
                          <a:effectLst/>
                        </a:rPr>
                        <a:t>. Pada </a:t>
                      </a:r>
                      <a:r>
                        <a:rPr lang="en-US" sz="1900" dirty="0" err="1">
                          <a:effectLst/>
                        </a:rPr>
                        <a:t>penelitian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lebih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mengarah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ke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rekognisi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dari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gambar</a:t>
                      </a:r>
                      <a:r>
                        <a:rPr lang="en-US" sz="1900" dirty="0">
                          <a:effectLst/>
                        </a:rPr>
                        <a:t> plat </a:t>
                      </a:r>
                      <a:r>
                        <a:rPr lang="en-US" sz="1900" dirty="0" err="1">
                          <a:effectLst/>
                        </a:rPr>
                        <a:t>nomor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sebuah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mobil</a:t>
                      </a:r>
                      <a:r>
                        <a:rPr lang="en-US" sz="1900" dirty="0">
                          <a:effectLst/>
                        </a:rPr>
                        <a:t>. 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3457568173"/>
                  </a:ext>
                </a:extLst>
              </a:tr>
              <a:tr h="31181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Wahyu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Ardiansyah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Peningkatan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Performansi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Metode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Harris Corner </a:t>
                      </a:r>
                      <a:r>
                        <a:rPr lang="en-US" sz="1900" i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untuk</a:t>
                      </a:r>
                      <a:r>
                        <a:rPr lang="en-US" sz="1900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i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Deteksi</a:t>
                      </a:r>
                      <a:r>
                        <a:rPr lang="en-US" sz="1900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Plat </a:t>
                      </a:r>
                      <a:r>
                        <a:rPr lang="en-US" sz="1900" i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Nomor</a:t>
                      </a:r>
                      <a:r>
                        <a:rPr lang="en-US" sz="1900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Pada Video </a:t>
                      </a:r>
                      <a:r>
                        <a:rPr lang="en-US" sz="1900" i="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Menggunakan</a:t>
                      </a:r>
                      <a:r>
                        <a:rPr lang="en-US" sz="1900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Maximally Stable </a:t>
                      </a:r>
                      <a:r>
                        <a:rPr lang="en-US" sz="19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Extermal</a:t>
                      </a:r>
                      <a:r>
                        <a:rPr lang="en-US" sz="19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Regions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2019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Mobil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Penelitian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menangani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masalah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pendeteksian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plat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nomor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kendaraan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melalui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video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menggunakan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Maximally Stable </a:t>
                      </a:r>
                      <a:r>
                        <a:rPr lang="en-US" sz="19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Extermal</a:t>
                      </a:r>
                      <a:r>
                        <a:rPr lang="en-US" sz="19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Regions.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873093554"/>
                  </a:ext>
                </a:extLst>
              </a:tr>
              <a:tr h="27726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Ravy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Hayu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Pramestya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Deteksi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dan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Kalsifikasi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Kerusakan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Jalan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Aspal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Menggunakan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Metode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YOLO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Berbasis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Citra Digital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2018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Aspal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Penelitian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menangani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tentang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deteksi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dan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klasifikasi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citra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kerusakan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jalan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dengan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menggunakan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metode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YOLO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1406614761"/>
                  </a:ext>
                </a:extLst>
              </a:tr>
              <a:tr h="23279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Ario Fajar Pratama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Vehicle license plate detection based on</a:t>
                      </a:r>
                      <a:endParaRPr lang="en-ID" sz="1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You only look once (YOLO)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2019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Mobil dan Motor</a:t>
                      </a:r>
                      <a:endParaRPr lang="en-ID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Penelitian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disajikan</a:t>
                      </a:r>
                      <a:r>
                        <a:rPr lang="en-US" sz="1900" dirty="0">
                          <a:effectLst/>
                        </a:rPr>
                        <a:t> agar </a:t>
                      </a:r>
                      <a:r>
                        <a:rPr lang="en-US" sz="1900" dirty="0" err="1">
                          <a:effectLst/>
                        </a:rPr>
                        <a:t>dapat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lebih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mengetahui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hasil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deteksi</a:t>
                      </a:r>
                      <a:r>
                        <a:rPr lang="en-US" sz="1900" dirty="0">
                          <a:effectLst/>
                        </a:rPr>
                        <a:t> plat </a:t>
                      </a:r>
                      <a:r>
                        <a:rPr lang="en-US" sz="1900" dirty="0" err="1">
                          <a:effectLst/>
                        </a:rPr>
                        <a:t>nomor</a:t>
                      </a:r>
                      <a:r>
                        <a:rPr lang="en-US" sz="1900" dirty="0">
                          <a:effectLst/>
                        </a:rPr>
                        <a:t> pada </a:t>
                      </a:r>
                      <a:r>
                        <a:rPr lang="en-US" sz="1900" dirty="0" err="1">
                          <a:effectLst/>
                        </a:rPr>
                        <a:t>sebuah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kendaran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bergerak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melalui</a:t>
                      </a:r>
                      <a:r>
                        <a:rPr lang="en-US" sz="1900" dirty="0">
                          <a:effectLst/>
                        </a:rPr>
                        <a:t> video dengan </a:t>
                      </a:r>
                      <a:r>
                        <a:rPr lang="en-US" sz="1900" dirty="0" err="1">
                          <a:effectLst/>
                        </a:rPr>
                        <a:t>menggunakan</a:t>
                      </a:r>
                      <a:r>
                        <a:rPr lang="en-US" sz="1900" dirty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metode</a:t>
                      </a:r>
                      <a:r>
                        <a:rPr lang="en-US" sz="1900" dirty="0">
                          <a:effectLst/>
                        </a:rPr>
                        <a:t> You Only Look Once (YOLO)</a:t>
                      </a:r>
                      <a:endParaRPr lang="en-ID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819" marR="101819" marT="0" marB="0" anchor="ctr"/>
                </a:tc>
                <a:extLst>
                  <a:ext uri="{0D108BD9-81ED-4DB2-BD59-A6C34878D82A}">
                    <a16:rowId xmlns:a16="http://schemas.microsoft.com/office/drawing/2014/main" val="202220685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4274013-E555-41BE-B2A0-27B3B2866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92"/>
          <a:stretch/>
        </p:blipFill>
        <p:spPr>
          <a:xfrm>
            <a:off x="508664" y="1549629"/>
            <a:ext cx="11174672" cy="5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E9CB9-1973-436B-AC0D-5A7738DD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7"/>
          <a:stretch/>
        </p:blipFill>
        <p:spPr>
          <a:xfrm>
            <a:off x="508664" y="0"/>
            <a:ext cx="11174672" cy="168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67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E9CB9-1973-436B-AC0D-5A7738DD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00"/>
          <a:stretch/>
        </p:blipFill>
        <p:spPr>
          <a:xfrm>
            <a:off x="508664" y="0"/>
            <a:ext cx="11174672" cy="5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271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E9CB9-1973-436B-AC0D-5A7738DD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00"/>
          <a:stretch/>
        </p:blipFill>
        <p:spPr>
          <a:xfrm>
            <a:off x="508664" y="0"/>
            <a:ext cx="11174672" cy="50848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007554-CEB3-4F33-B3F0-72474E1D5D96}"/>
              </a:ext>
            </a:extLst>
          </p:cNvPr>
          <p:cNvSpPr/>
          <p:nvPr/>
        </p:nvSpPr>
        <p:spPr>
          <a:xfrm>
            <a:off x="-68140" y="-76884"/>
            <a:ext cx="12211050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58041-1729-4539-AA6E-A6D706978D70}"/>
              </a:ext>
            </a:extLst>
          </p:cNvPr>
          <p:cNvSpPr/>
          <p:nvPr/>
        </p:nvSpPr>
        <p:spPr>
          <a:xfrm>
            <a:off x="-27110" y="3392570"/>
            <a:ext cx="12221496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B6AB4-B7BC-412F-B36B-65FB32E87050}"/>
              </a:ext>
            </a:extLst>
          </p:cNvPr>
          <p:cNvSpPr/>
          <p:nvPr/>
        </p:nvSpPr>
        <p:spPr>
          <a:xfrm>
            <a:off x="-68140" y="-122018"/>
            <a:ext cx="6153149" cy="7102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CBBF8-9283-47C8-B390-FFB4D4F15D4B}"/>
              </a:ext>
            </a:extLst>
          </p:cNvPr>
          <p:cNvSpPr/>
          <p:nvPr/>
        </p:nvSpPr>
        <p:spPr>
          <a:xfrm>
            <a:off x="6085009" y="-122018"/>
            <a:ext cx="6087399" cy="7093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82BB8-7F8A-4A64-B3AB-590AF11E4D63}"/>
              </a:ext>
            </a:extLst>
          </p:cNvPr>
          <p:cNvSpPr txBox="1"/>
          <p:nvPr/>
        </p:nvSpPr>
        <p:spPr>
          <a:xfrm>
            <a:off x="2192003" y="15142"/>
            <a:ext cx="785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1.2 RUMUSAN MASALAH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BA8D6C-4E96-4D4F-A53F-5C8F408E195C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2E05D-E125-4934-898F-24E76D481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CBAE3-9CDC-4890-BC43-CC6DAD79A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E58132-1381-4E88-B85F-0BAEB68659E4}"/>
              </a:ext>
            </a:extLst>
          </p:cNvPr>
          <p:cNvCxnSpPr>
            <a:cxnSpLocks/>
          </p:cNvCxnSpPr>
          <p:nvPr/>
        </p:nvCxnSpPr>
        <p:spPr>
          <a:xfrm>
            <a:off x="1897380" y="1140420"/>
            <a:ext cx="786384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2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A9637E3-4FA1-4C1F-B224-A3ADF26B9FB6}"/>
              </a:ext>
            </a:extLst>
          </p:cNvPr>
          <p:cNvSpPr txBox="1"/>
          <p:nvPr/>
        </p:nvSpPr>
        <p:spPr>
          <a:xfrm>
            <a:off x="2192003" y="15142"/>
            <a:ext cx="785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1.2 RUMUSAN MASALAH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FA3690-180E-4C39-AFC0-F51F7EBB1298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BC3085-BAD2-4E5B-9160-F0682849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DACCC7-F666-493F-919C-A32100966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D758E4-7EF9-4AC8-B981-1C0B4A8D453F}"/>
              </a:ext>
            </a:extLst>
          </p:cNvPr>
          <p:cNvCxnSpPr>
            <a:cxnSpLocks/>
          </p:cNvCxnSpPr>
          <p:nvPr/>
        </p:nvCxnSpPr>
        <p:spPr>
          <a:xfrm>
            <a:off x="1897380" y="1140420"/>
            <a:ext cx="786384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Pentagon 114">
            <a:extLst>
              <a:ext uri="{FF2B5EF4-FFF2-40B4-BE49-F238E27FC236}">
                <a16:creationId xmlns:a16="http://schemas.microsoft.com/office/drawing/2014/main" id="{4221BBE8-EA3E-4470-80FD-3E9D9E2B95AE}"/>
              </a:ext>
            </a:extLst>
          </p:cNvPr>
          <p:cNvSpPr/>
          <p:nvPr/>
        </p:nvSpPr>
        <p:spPr>
          <a:xfrm>
            <a:off x="441783" y="1893589"/>
            <a:ext cx="1953074" cy="1578322"/>
          </a:xfrm>
          <a:prstGeom prst="homePlate">
            <a:avLst>
              <a:gd name="adj" fmla="val 38365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6FDB3951-8B12-42C8-AF36-21DEBC5F854A}"/>
              </a:ext>
            </a:extLst>
          </p:cNvPr>
          <p:cNvSpPr/>
          <p:nvPr/>
        </p:nvSpPr>
        <p:spPr>
          <a:xfrm>
            <a:off x="1950904" y="1893590"/>
            <a:ext cx="9684790" cy="156443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87B580-0189-4486-981B-85DD61657371}"/>
              </a:ext>
            </a:extLst>
          </p:cNvPr>
          <p:cNvSpPr txBox="1"/>
          <p:nvPr/>
        </p:nvSpPr>
        <p:spPr>
          <a:xfrm>
            <a:off x="748511" y="2305956"/>
            <a:ext cx="1057984" cy="73866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E2C6562-8900-476B-AD1A-DBC39D7CB419}"/>
              </a:ext>
            </a:extLst>
          </p:cNvPr>
          <p:cNvSpPr txBox="1"/>
          <p:nvPr/>
        </p:nvSpPr>
        <p:spPr bwMode="auto">
          <a:xfrm>
            <a:off x="2653789" y="2093912"/>
            <a:ext cx="8837496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Bagaimana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merancang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sistem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yang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dapat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mendeteksi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plat </a:t>
            </a:r>
          </a:p>
          <a:p>
            <a:pPr algn="just">
              <a:defRPr/>
            </a:pP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nomor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kendaraan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bergerak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yang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melintasi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jalan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raya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melalui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video ?</a:t>
            </a:r>
            <a:endParaRPr lang="en-US" altLang="ko-KR" sz="1600" b="1" dirty="0"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endParaRPr>
          </a:p>
        </p:txBody>
      </p:sp>
      <p:sp>
        <p:nvSpPr>
          <p:cNvPr id="55" name="Pentagon 114">
            <a:extLst>
              <a:ext uri="{FF2B5EF4-FFF2-40B4-BE49-F238E27FC236}">
                <a16:creationId xmlns:a16="http://schemas.microsoft.com/office/drawing/2014/main" id="{EE4812E7-C85C-4B84-BE09-43EBFD05073D}"/>
              </a:ext>
            </a:extLst>
          </p:cNvPr>
          <p:cNvSpPr/>
          <p:nvPr/>
        </p:nvSpPr>
        <p:spPr>
          <a:xfrm>
            <a:off x="441783" y="4024756"/>
            <a:ext cx="1953074" cy="1578322"/>
          </a:xfrm>
          <a:prstGeom prst="homePlate">
            <a:avLst>
              <a:gd name="adj" fmla="val 38365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1ADAA2C2-2E84-4C9B-875D-ADCF36AE6680}"/>
              </a:ext>
            </a:extLst>
          </p:cNvPr>
          <p:cNvSpPr/>
          <p:nvPr/>
        </p:nvSpPr>
        <p:spPr>
          <a:xfrm>
            <a:off x="1950904" y="4024757"/>
            <a:ext cx="9684790" cy="156443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4B6E57-BD03-4C8B-AF38-920251EAFCFB}"/>
              </a:ext>
            </a:extLst>
          </p:cNvPr>
          <p:cNvSpPr txBox="1"/>
          <p:nvPr/>
        </p:nvSpPr>
        <p:spPr>
          <a:xfrm>
            <a:off x="748511" y="4437123"/>
            <a:ext cx="1057984" cy="73866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1A79697F-A05F-4193-81F8-BA04BF8B6B9A}"/>
              </a:ext>
            </a:extLst>
          </p:cNvPr>
          <p:cNvSpPr txBox="1"/>
          <p:nvPr/>
        </p:nvSpPr>
        <p:spPr bwMode="auto">
          <a:xfrm>
            <a:off x="2653789" y="4225079"/>
            <a:ext cx="8837496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Bagaimana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mengetahui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kinerja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metode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i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You Only Look Once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(YOLO) dalam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pendeteksian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plat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nomor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kendaraan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bergerak</a:t>
            </a:r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?</a:t>
            </a:r>
            <a:endParaRPr lang="en-ID" sz="24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0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7" grpId="0"/>
      <p:bldP spid="55" grpId="0" animBg="1"/>
      <p:bldP spid="56" grpId="0" animBg="1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071" y="-39219"/>
            <a:ext cx="6096000" cy="1179288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latin typeface="Agency FB" panose="020B0503020202020204" pitchFamily="34" charset="0"/>
              </a:rPr>
              <a:t>1.3 BATASAN</a:t>
            </a:r>
            <a:r>
              <a:rPr lang="en-US" altLang="ko-KR" b="1" dirty="0">
                <a:latin typeface="Agency FB" panose="020B0503020202020204" pitchFamily="34" charset="0"/>
              </a:rPr>
              <a:t> MASALAH</a:t>
            </a:r>
            <a:endParaRPr lang="ko-KR" altLang="en-US" b="1" dirty="0"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1392" y="1219914"/>
            <a:ext cx="787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yang </a:t>
            </a:r>
            <a:r>
              <a:rPr lang="en-US" sz="2400" b="1" dirty="0" err="1"/>
              <a:t>digunakan</a:t>
            </a:r>
            <a:r>
              <a:rPr lang="en-US" sz="2400" b="1" dirty="0"/>
              <a:t> </a:t>
            </a:r>
            <a:r>
              <a:rPr lang="en-US" sz="2400" b="1" dirty="0" err="1"/>
              <a:t>adalah</a:t>
            </a:r>
            <a:r>
              <a:rPr lang="en-US" sz="2400" b="1" dirty="0"/>
              <a:t> video </a:t>
            </a:r>
            <a:r>
              <a:rPr lang="en-US" sz="2400" b="1" dirty="0" err="1"/>
              <a:t>lalu</a:t>
            </a:r>
            <a:r>
              <a:rPr lang="en-US" sz="2400" b="1" dirty="0"/>
              <a:t> </a:t>
            </a:r>
            <a:r>
              <a:rPr lang="en-US" sz="2400" b="1" dirty="0" err="1"/>
              <a:t>lintas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di </a:t>
            </a:r>
            <a:r>
              <a:rPr lang="en-US" sz="2400" b="1" dirty="0" err="1"/>
              <a:t>jalan</a:t>
            </a:r>
            <a:r>
              <a:rPr lang="en-US" sz="2400" b="1" dirty="0"/>
              <a:t> </a:t>
            </a:r>
            <a:r>
              <a:rPr lang="en-US" sz="2400" b="1" dirty="0" err="1"/>
              <a:t>raya</a:t>
            </a:r>
            <a:r>
              <a:rPr lang="en-US" sz="2400" b="1" dirty="0"/>
              <a:t> pada </a:t>
            </a:r>
            <a:r>
              <a:rPr lang="en-US" sz="2400" b="1" dirty="0" err="1"/>
              <a:t>waktu</a:t>
            </a:r>
            <a:r>
              <a:rPr lang="en-US" sz="2400" b="1" dirty="0"/>
              <a:t> </a:t>
            </a:r>
            <a:r>
              <a:rPr lang="en-US" sz="2400" b="1" dirty="0" err="1"/>
              <a:t>siang</a:t>
            </a:r>
            <a:r>
              <a:rPr lang="en-US" sz="2400" b="1" dirty="0"/>
              <a:t> </a:t>
            </a:r>
            <a:r>
              <a:rPr lang="en-US" sz="2400" b="1" dirty="0" err="1"/>
              <a:t>hari</a:t>
            </a:r>
            <a:r>
              <a:rPr lang="en-US" sz="2400" b="1" dirty="0"/>
              <a:t> dalam </a:t>
            </a:r>
            <a:r>
              <a:rPr lang="en-US" sz="2400" b="1" dirty="0" err="1"/>
              <a:t>kondisi</a:t>
            </a:r>
            <a:r>
              <a:rPr lang="en-US" sz="2400" b="1" dirty="0"/>
              <a:t> yang </a:t>
            </a:r>
            <a:r>
              <a:rPr lang="en-US" sz="2400" b="1" dirty="0" err="1"/>
              <a:t>cerah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992481"/>
            <a:ext cx="4198801" cy="3058625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07" y="2541489"/>
            <a:ext cx="1648571" cy="165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658593" y="3549879"/>
            <a:ext cx="875597" cy="875597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2645740" y="1531858"/>
            <a:ext cx="875597" cy="87559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2645740" y="4258106"/>
            <a:ext cx="875597" cy="875597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3658593" y="2305091"/>
            <a:ext cx="875597" cy="87559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769806" y="1764440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82659" y="2537674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82659" y="3782460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69806" y="4499043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BF2B4A-657C-463F-BC89-5B3D37B47585}"/>
              </a:ext>
            </a:extLst>
          </p:cNvPr>
          <p:cNvCxnSpPr>
            <a:cxnSpLocks/>
          </p:cNvCxnSpPr>
          <p:nvPr/>
        </p:nvCxnSpPr>
        <p:spPr>
          <a:xfrm>
            <a:off x="3650477" y="915830"/>
            <a:ext cx="489104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18B9195-F1C5-4336-B1C5-EC4DAD188FE0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E9E5018-5F64-4D11-8C86-6DAFB7EB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246A90-EA08-4FDE-B34B-755D89C9F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8CCE79-5450-412E-80A1-35995760C223}"/>
              </a:ext>
            </a:extLst>
          </p:cNvPr>
          <p:cNvSpPr txBox="1"/>
          <p:nvPr/>
        </p:nvSpPr>
        <p:spPr>
          <a:xfrm>
            <a:off x="4760612" y="2293196"/>
            <a:ext cx="706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Video </a:t>
            </a:r>
            <a:r>
              <a:rPr lang="en-US" sz="2400" b="1" dirty="0" err="1"/>
              <a:t>diambil</a:t>
            </a:r>
            <a:r>
              <a:rPr lang="en-US" sz="2400" b="1" dirty="0"/>
              <a:t> di </a:t>
            </a:r>
            <a:r>
              <a:rPr lang="en-US" sz="2400" b="1" dirty="0" err="1"/>
              <a:t>jalur</a:t>
            </a:r>
            <a:r>
              <a:rPr lang="en-US" sz="2400" b="1" dirty="0"/>
              <a:t> </a:t>
            </a:r>
            <a:r>
              <a:rPr lang="en-US" sz="2400" b="1" dirty="0" err="1"/>
              <a:t>satu</a:t>
            </a:r>
            <a:r>
              <a:rPr lang="en-US" sz="2400" b="1" dirty="0"/>
              <a:t> </a:t>
            </a:r>
            <a:r>
              <a:rPr lang="en-US" sz="2400" b="1" dirty="0" err="1"/>
              <a:t>arah</a:t>
            </a:r>
            <a:r>
              <a:rPr lang="en-US" sz="2400" b="1" dirty="0"/>
              <a:t> dengan </a:t>
            </a:r>
            <a:r>
              <a:rPr lang="en-US" sz="2400" b="1" dirty="0" err="1"/>
              <a:t>arah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</a:t>
            </a:r>
            <a:r>
              <a:rPr lang="en-US" sz="2400" b="1" dirty="0" err="1"/>
              <a:t>mendekati</a:t>
            </a:r>
            <a:r>
              <a:rPr lang="en-US" sz="2400" b="1" dirty="0"/>
              <a:t> </a:t>
            </a:r>
            <a:r>
              <a:rPr lang="en-US" sz="2400" b="1" dirty="0" err="1"/>
              <a:t>kamera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B55D72-0FB0-406E-B543-5B4429974258}"/>
              </a:ext>
            </a:extLst>
          </p:cNvPr>
          <p:cNvSpPr txBox="1"/>
          <p:nvPr/>
        </p:nvSpPr>
        <p:spPr>
          <a:xfrm>
            <a:off x="4782189" y="3613562"/>
            <a:ext cx="706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Plat </a:t>
            </a:r>
            <a:r>
              <a:rPr lang="en-US" sz="2400" b="1" dirty="0" err="1"/>
              <a:t>nomor</a:t>
            </a:r>
            <a:r>
              <a:rPr lang="en-US" sz="2400" b="1" dirty="0"/>
              <a:t> yang </a:t>
            </a:r>
            <a:r>
              <a:rPr lang="en-US" sz="2400" b="1" dirty="0" err="1"/>
              <a:t>dideteksi</a:t>
            </a:r>
            <a:r>
              <a:rPr lang="en-US" sz="2400" b="1" dirty="0"/>
              <a:t> </a:t>
            </a:r>
            <a:r>
              <a:rPr lang="en-US" sz="2400" b="1" dirty="0" err="1"/>
              <a:t>adalah</a:t>
            </a:r>
            <a:r>
              <a:rPr lang="en-US" sz="2400" b="1" dirty="0"/>
              <a:t> plat </a:t>
            </a:r>
            <a:r>
              <a:rPr lang="en-US" sz="2400" b="1" dirty="0" err="1"/>
              <a:t>nomor</a:t>
            </a:r>
            <a:r>
              <a:rPr lang="en-US" sz="2400" b="1" dirty="0"/>
              <a:t> dengan </a:t>
            </a:r>
            <a:r>
              <a:rPr lang="en-US" sz="2400" b="1" dirty="0" err="1"/>
              <a:t>ukuran</a:t>
            </a:r>
            <a:r>
              <a:rPr lang="en-US" sz="2400" b="1" dirty="0"/>
              <a:t> dan </a:t>
            </a:r>
            <a:r>
              <a:rPr lang="en-US" sz="2400" b="1" dirty="0" err="1"/>
              <a:t>posisi</a:t>
            </a:r>
            <a:r>
              <a:rPr lang="en-US" sz="2400" b="1" dirty="0"/>
              <a:t> </a:t>
            </a:r>
            <a:r>
              <a:rPr lang="en-US" sz="2400" b="1" dirty="0" err="1"/>
              <a:t>pemasangan</a:t>
            </a:r>
            <a:r>
              <a:rPr lang="en-US" sz="2400" b="1" dirty="0"/>
              <a:t> yang standard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4D7262-0543-4D24-AEC1-EB490B75178B}"/>
              </a:ext>
            </a:extLst>
          </p:cNvPr>
          <p:cNvSpPr txBox="1"/>
          <p:nvPr/>
        </p:nvSpPr>
        <p:spPr>
          <a:xfrm>
            <a:off x="3677378" y="4846121"/>
            <a:ext cx="7924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Plat </a:t>
            </a:r>
            <a:r>
              <a:rPr lang="en-US" sz="2400" b="1" dirty="0" err="1"/>
              <a:t>nomor</a:t>
            </a:r>
            <a:r>
              <a:rPr lang="en-US" sz="2400" b="1" dirty="0"/>
              <a:t> yang </a:t>
            </a:r>
            <a:r>
              <a:rPr lang="en-US" sz="2400" b="1" dirty="0" err="1"/>
              <a:t>terdeteksi</a:t>
            </a:r>
            <a:r>
              <a:rPr lang="en-US" sz="2400" b="1" dirty="0"/>
              <a:t> </a:t>
            </a:r>
            <a:r>
              <a:rPr lang="en-US" sz="2400" b="1" dirty="0" err="1"/>
              <a:t>berdasarkan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yang </a:t>
            </a:r>
            <a:r>
              <a:rPr lang="en-US" sz="2400" b="1" dirty="0" err="1"/>
              <a:t>dapat</a:t>
            </a:r>
            <a:r>
              <a:rPr lang="en-US" sz="2400" b="1" dirty="0"/>
              <a:t> </a:t>
            </a:r>
            <a:r>
              <a:rPr lang="en-US" sz="2400" b="1" dirty="0" err="1"/>
              <a:t>dibaca</a:t>
            </a:r>
            <a:r>
              <a:rPr lang="en-US" sz="2400" b="1" dirty="0"/>
              <a:t> </a:t>
            </a:r>
            <a:r>
              <a:rPr lang="en-US" sz="2400" b="1" dirty="0" err="1"/>
              <a:t>secara</a:t>
            </a:r>
            <a:r>
              <a:rPr lang="en-US" sz="2400" b="1" dirty="0"/>
              <a:t> visual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5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  <p:bldP spid="31" grpId="0" animBg="1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071" y="-39219"/>
            <a:ext cx="6096000" cy="1179288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latin typeface="Agency FB" panose="020B0503020202020204" pitchFamily="34" charset="0"/>
              </a:rPr>
              <a:t>1.3 BATASAN</a:t>
            </a:r>
            <a:r>
              <a:rPr lang="en-US" altLang="ko-KR" b="1" dirty="0">
                <a:latin typeface="Agency FB" panose="020B0503020202020204" pitchFamily="34" charset="0"/>
              </a:rPr>
              <a:t> MASALAH</a:t>
            </a:r>
            <a:endParaRPr lang="ko-KR" altLang="en-US" b="1" dirty="0"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1392" y="1219914"/>
            <a:ext cx="787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yang </a:t>
            </a:r>
            <a:r>
              <a:rPr lang="en-US" sz="2400" b="1" dirty="0" err="1"/>
              <a:t>digunakan</a:t>
            </a:r>
            <a:r>
              <a:rPr lang="en-US" sz="2400" b="1" dirty="0"/>
              <a:t> </a:t>
            </a:r>
            <a:r>
              <a:rPr lang="en-US" sz="2400" b="1" dirty="0" err="1"/>
              <a:t>adalah</a:t>
            </a:r>
            <a:r>
              <a:rPr lang="en-US" sz="2400" b="1" dirty="0"/>
              <a:t> video </a:t>
            </a:r>
            <a:r>
              <a:rPr lang="en-US" sz="2400" b="1" dirty="0" err="1"/>
              <a:t>lalu</a:t>
            </a:r>
            <a:r>
              <a:rPr lang="en-US" sz="2400" b="1" dirty="0"/>
              <a:t> </a:t>
            </a:r>
            <a:r>
              <a:rPr lang="en-US" sz="2400" b="1" dirty="0" err="1"/>
              <a:t>lintas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di </a:t>
            </a:r>
            <a:r>
              <a:rPr lang="en-US" sz="2400" b="1" dirty="0" err="1"/>
              <a:t>jalan</a:t>
            </a:r>
            <a:r>
              <a:rPr lang="en-US" sz="2400" b="1" dirty="0"/>
              <a:t> </a:t>
            </a:r>
            <a:r>
              <a:rPr lang="en-US" sz="2400" b="1" dirty="0" err="1"/>
              <a:t>raya</a:t>
            </a:r>
            <a:r>
              <a:rPr lang="en-US" sz="2400" b="1" dirty="0"/>
              <a:t> pada </a:t>
            </a:r>
            <a:r>
              <a:rPr lang="en-US" sz="2400" b="1" dirty="0" err="1"/>
              <a:t>waktu</a:t>
            </a:r>
            <a:r>
              <a:rPr lang="en-US" sz="2400" b="1" dirty="0"/>
              <a:t> </a:t>
            </a:r>
            <a:r>
              <a:rPr lang="en-US" sz="2400" b="1" dirty="0" err="1"/>
              <a:t>siang</a:t>
            </a:r>
            <a:r>
              <a:rPr lang="en-US" sz="2400" b="1" dirty="0"/>
              <a:t> </a:t>
            </a:r>
            <a:r>
              <a:rPr lang="en-US" sz="2400" b="1" dirty="0" err="1"/>
              <a:t>hari</a:t>
            </a:r>
            <a:r>
              <a:rPr lang="en-US" sz="2400" b="1" dirty="0"/>
              <a:t> dalam </a:t>
            </a:r>
            <a:r>
              <a:rPr lang="en-US" sz="2400" b="1" dirty="0" err="1"/>
              <a:t>kondisi</a:t>
            </a:r>
            <a:r>
              <a:rPr lang="en-US" sz="2400" b="1" dirty="0"/>
              <a:t> yang </a:t>
            </a:r>
            <a:r>
              <a:rPr lang="en-US" sz="2400" b="1" dirty="0" err="1"/>
              <a:t>cerah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992481"/>
            <a:ext cx="4198801" cy="3058625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07" y="2541489"/>
            <a:ext cx="1648571" cy="165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658593" y="3549879"/>
            <a:ext cx="875597" cy="875597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2645740" y="1531858"/>
            <a:ext cx="875597" cy="87559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2645740" y="4258106"/>
            <a:ext cx="875597" cy="875597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1" name="Oval 20"/>
          <p:cNvSpPr/>
          <p:nvPr/>
        </p:nvSpPr>
        <p:spPr>
          <a:xfrm>
            <a:off x="3658593" y="2305091"/>
            <a:ext cx="875597" cy="87559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769806" y="1764440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82659" y="2537674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82659" y="3782460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69806" y="4499043"/>
            <a:ext cx="627464" cy="41043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BF2B4A-657C-463F-BC89-5B3D37B47585}"/>
              </a:ext>
            </a:extLst>
          </p:cNvPr>
          <p:cNvCxnSpPr>
            <a:cxnSpLocks/>
          </p:cNvCxnSpPr>
          <p:nvPr/>
        </p:nvCxnSpPr>
        <p:spPr>
          <a:xfrm>
            <a:off x="3650477" y="915830"/>
            <a:ext cx="489104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18B9195-F1C5-4336-B1C5-EC4DAD188FE0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E9E5018-5F64-4D11-8C86-6DAFB7EB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246A90-EA08-4FDE-B34B-755D89C9F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8CCE79-5450-412E-80A1-35995760C223}"/>
              </a:ext>
            </a:extLst>
          </p:cNvPr>
          <p:cNvSpPr txBox="1"/>
          <p:nvPr/>
        </p:nvSpPr>
        <p:spPr>
          <a:xfrm>
            <a:off x="4760612" y="2293196"/>
            <a:ext cx="706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Video </a:t>
            </a:r>
            <a:r>
              <a:rPr lang="en-US" sz="2400" b="1" dirty="0" err="1"/>
              <a:t>diambil</a:t>
            </a:r>
            <a:r>
              <a:rPr lang="en-US" sz="2400" b="1" dirty="0"/>
              <a:t> di </a:t>
            </a:r>
            <a:r>
              <a:rPr lang="en-US" sz="2400" b="1" dirty="0" err="1"/>
              <a:t>jalur</a:t>
            </a:r>
            <a:r>
              <a:rPr lang="en-US" sz="2400" b="1" dirty="0"/>
              <a:t> </a:t>
            </a:r>
            <a:r>
              <a:rPr lang="en-US" sz="2400" b="1" dirty="0" err="1"/>
              <a:t>satu</a:t>
            </a:r>
            <a:r>
              <a:rPr lang="en-US" sz="2400" b="1" dirty="0"/>
              <a:t> </a:t>
            </a:r>
            <a:r>
              <a:rPr lang="en-US" sz="2400" b="1" dirty="0" err="1"/>
              <a:t>arah</a:t>
            </a:r>
            <a:r>
              <a:rPr lang="en-US" sz="2400" b="1" dirty="0"/>
              <a:t> dengan </a:t>
            </a:r>
            <a:r>
              <a:rPr lang="en-US" sz="2400" b="1" dirty="0" err="1"/>
              <a:t>arah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</a:t>
            </a:r>
            <a:r>
              <a:rPr lang="en-US" sz="2400" b="1" dirty="0" err="1"/>
              <a:t>mendekati</a:t>
            </a:r>
            <a:r>
              <a:rPr lang="en-US" sz="2400" b="1" dirty="0"/>
              <a:t> </a:t>
            </a:r>
            <a:r>
              <a:rPr lang="en-US" sz="2400" b="1" dirty="0" err="1"/>
              <a:t>kamera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B55D72-0FB0-406E-B543-5B4429974258}"/>
              </a:ext>
            </a:extLst>
          </p:cNvPr>
          <p:cNvSpPr txBox="1"/>
          <p:nvPr/>
        </p:nvSpPr>
        <p:spPr>
          <a:xfrm>
            <a:off x="4782189" y="3613562"/>
            <a:ext cx="706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Plat </a:t>
            </a:r>
            <a:r>
              <a:rPr lang="en-US" sz="2400" b="1" dirty="0" err="1"/>
              <a:t>nomor</a:t>
            </a:r>
            <a:r>
              <a:rPr lang="en-US" sz="2400" b="1" dirty="0"/>
              <a:t> yang </a:t>
            </a:r>
            <a:r>
              <a:rPr lang="en-US" sz="2400" b="1" dirty="0" err="1"/>
              <a:t>dideteksi</a:t>
            </a:r>
            <a:r>
              <a:rPr lang="en-US" sz="2400" b="1" dirty="0"/>
              <a:t> </a:t>
            </a:r>
            <a:r>
              <a:rPr lang="en-US" sz="2400" b="1" dirty="0" err="1"/>
              <a:t>adalah</a:t>
            </a:r>
            <a:r>
              <a:rPr lang="en-US" sz="2400" b="1" dirty="0"/>
              <a:t> plat </a:t>
            </a:r>
            <a:r>
              <a:rPr lang="en-US" sz="2400" b="1" dirty="0" err="1"/>
              <a:t>nomor</a:t>
            </a:r>
            <a:r>
              <a:rPr lang="en-US" sz="2400" b="1" dirty="0"/>
              <a:t> dengan </a:t>
            </a:r>
            <a:r>
              <a:rPr lang="en-US" sz="2400" b="1" dirty="0" err="1"/>
              <a:t>ukuran</a:t>
            </a:r>
            <a:r>
              <a:rPr lang="en-US" sz="2400" b="1" dirty="0"/>
              <a:t> dan </a:t>
            </a:r>
            <a:r>
              <a:rPr lang="en-US" sz="2400" b="1" dirty="0" err="1"/>
              <a:t>posisi</a:t>
            </a:r>
            <a:r>
              <a:rPr lang="en-US" sz="2400" b="1" dirty="0"/>
              <a:t> </a:t>
            </a:r>
            <a:r>
              <a:rPr lang="en-US" sz="2400" b="1" dirty="0" err="1"/>
              <a:t>pemasangan</a:t>
            </a:r>
            <a:r>
              <a:rPr lang="en-US" sz="2400" b="1" dirty="0"/>
              <a:t> yang standard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4D7262-0543-4D24-AEC1-EB490B75178B}"/>
              </a:ext>
            </a:extLst>
          </p:cNvPr>
          <p:cNvSpPr txBox="1"/>
          <p:nvPr/>
        </p:nvSpPr>
        <p:spPr>
          <a:xfrm>
            <a:off x="3677378" y="4846121"/>
            <a:ext cx="7924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Plat </a:t>
            </a:r>
            <a:r>
              <a:rPr lang="en-US" sz="2400" b="1" dirty="0" err="1"/>
              <a:t>nomor</a:t>
            </a:r>
            <a:r>
              <a:rPr lang="en-US" sz="2400" b="1" dirty="0"/>
              <a:t> yang </a:t>
            </a:r>
            <a:r>
              <a:rPr lang="en-US" sz="2400" b="1" dirty="0" err="1"/>
              <a:t>terdeteksi</a:t>
            </a:r>
            <a:r>
              <a:rPr lang="en-US" sz="2400" b="1" dirty="0"/>
              <a:t> </a:t>
            </a:r>
            <a:r>
              <a:rPr lang="en-US" sz="2400" b="1" dirty="0" err="1"/>
              <a:t>berdasarkan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yang </a:t>
            </a:r>
            <a:r>
              <a:rPr lang="en-US" sz="2400" b="1" dirty="0" err="1"/>
              <a:t>dapat</a:t>
            </a:r>
            <a:r>
              <a:rPr lang="en-US" sz="2400" b="1" dirty="0"/>
              <a:t> </a:t>
            </a:r>
            <a:r>
              <a:rPr lang="en-US" sz="2400" b="1" dirty="0" err="1"/>
              <a:t>dibaca</a:t>
            </a:r>
            <a:r>
              <a:rPr lang="en-US" sz="2400" b="1" dirty="0"/>
              <a:t> </a:t>
            </a:r>
            <a:r>
              <a:rPr lang="en-US" sz="2400" b="1" dirty="0" err="1"/>
              <a:t>secara</a:t>
            </a:r>
            <a:r>
              <a:rPr lang="en-US" sz="2400" b="1" dirty="0"/>
              <a:t> visual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9C09E9-2125-43F0-B4EF-0C7470EF69DB}"/>
              </a:ext>
            </a:extLst>
          </p:cNvPr>
          <p:cNvSpPr/>
          <p:nvPr/>
        </p:nvSpPr>
        <p:spPr>
          <a:xfrm>
            <a:off x="10114366" y="4833276"/>
            <a:ext cx="4302260" cy="4302260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08CEF53C-96CB-4945-83E8-8A5251A4BF54}"/>
              </a:ext>
            </a:extLst>
          </p:cNvPr>
          <p:cNvSpPr/>
          <p:nvPr/>
        </p:nvSpPr>
        <p:spPr>
          <a:xfrm>
            <a:off x="8293508" y="3048056"/>
            <a:ext cx="7872704" cy="7872698"/>
          </a:xfrm>
          <a:prstGeom prst="donut">
            <a:avLst>
              <a:gd name="adj" fmla="val 10537"/>
            </a:avLst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E6D84978-3D07-4247-87A1-EF7B72782838}"/>
              </a:ext>
            </a:extLst>
          </p:cNvPr>
          <p:cNvSpPr/>
          <p:nvPr/>
        </p:nvSpPr>
        <p:spPr>
          <a:xfrm>
            <a:off x="6620031" y="1384146"/>
            <a:ext cx="11200528" cy="11200518"/>
          </a:xfrm>
          <a:prstGeom prst="donut">
            <a:avLst>
              <a:gd name="adj" fmla="val 8275"/>
            </a:avLst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F854D7-1AA2-4960-A4B5-1ACA465918A3}"/>
              </a:ext>
            </a:extLst>
          </p:cNvPr>
          <p:cNvSpPr/>
          <p:nvPr/>
        </p:nvSpPr>
        <p:spPr>
          <a:xfrm>
            <a:off x="-2167130" y="-2153026"/>
            <a:ext cx="4302260" cy="43022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7CCC02D6-D72E-4BB2-BCD2-31EC2C59D4D9}"/>
              </a:ext>
            </a:extLst>
          </p:cNvPr>
          <p:cNvSpPr/>
          <p:nvPr/>
        </p:nvSpPr>
        <p:spPr>
          <a:xfrm>
            <a:off x="-3987988" y="-3938246"/>
            <a:ext cx="7872704" cy="7872698"/>
          </a:xfrm>
          <a:prstGeom prst="donut">
            <a:avLst>
              <a:gd name="adj" fmla="val 10537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631A8BE-88A5-4B41-B0DA-6D3FD13F4CA8}"/>
              </a:ext>
            </a:extLst>
          </p:cNvPr>
          <p:cNvSpPr/>
          <p:nvPr/>
        </p:nvSpPr>
        <p:spPr>
          <a:xfrm>
            <a:off x="-5661465" y="-5602156"/>
            <a:ext cx="11200528" cy="11200518"/>
          </a:xfrm>
          <a:prstGeom prst="donut">
            <a:avLst>
              <a:gd name="adj" fmla="val 827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4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750" fill="hold"/>
                                        <p:tgtEl>
                                          <p:spTgt spid="29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D0999B-6549-46C2-887A-CE3F63D51BDB}"/>
              </a:ext>
            </a:extLst>
          </p:cNvPr>
          <p:cNvSpPr txBox="1"/>
          <p:nvPr/>
        </p:nvSpPr>
        <p:spPr>
          <a:xfrm>
            <a:off x="2192003" y="15142"/>
            <a:ext cx="785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gency FB" panose="020B0503020202020204" pitchFamily="34" charset="0"/>
              </a:rPr>
              <a:t>1.4 TUJUAN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404837-8865-4A85-A108-D03D26D0B232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A238B-FCCE-42ED-A931-8CBDFBDCB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426D1-53E7-4EE5-A631-CBD36D9B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A1D0B2-F804-44B9-B012-5FECF22EF916}"/>
              </a:ext>
            </a:extLst>
          </p:cNvPr>
          <p:cNvCxnSpPr>
            <a:cxnSpLocks/>
          </p:cNvCxnSpPr>
          <p:nvPr/>
        </p:nvCxnSpPr>
        <p:spPr>
          <a:xfrm>
            <a:off x="3924500" y="1199429"/>
            <a:ext cx="434299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entagon 114">
            <a:extLst>
              <a:ext uri="{FF2B5EF4-FFF2-40B4-BE49-F238E27FC236}">
                <a16:creationId xmlns:a16="http://schemas.microsoft.com/office/drawing/2014/main" id="{FBD28599-4049-4297-A0FF-0CBE766A03E6}"/>
              </a:ext>
            </a:extLst>
          </p:cNvPr>
          <p:cNvSpPr/>
          <p:nvPr/>
        </p:nvSpPr>
        <p:spPr>
          <a:xfrm>
            <a:off x="441783" y="1893589"/>
            <a:ext cx="1953074" cy="1578322"/>
          </a:xfrm>
          <a:prstGeom prst="homePlate">
            <a:avLst>
              <a:gd name="adj" fmla="val 38365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B9F9A41-8F9B-4456-BA16-1FBEB705E966}"/>
              </a:ext>
            </a:extLst>
          </p:cNvPr>
          <p:cNvSpPr/>
          <p:nvPr/>
        </p:nvSpPr>
        <p:spPr>
          <a:xfrm>
            <a:off x="1950904" y="1893590"/>
            <a:ext cx="9684790" cy="156443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46E55-1C4D-4107-9B29-1F30A12B6FC2}"/>
              </a:ext>
            </a:extLst>
          </p:cNvPr>
          <p:cNvSpPr txBox="1"/>
          <p:nvPr/>
        </p:nvSpPr>
        <p:spPr>
          <a:xfrm>
            <a:off x="748511" y="2305956"/>
            <a:ext cx="1057984" cy="73866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B36268E-C348-46EB-B7E7-8ED9B67060ED}"/>
              </a:ext>
            </a:extLst>
          </p:cNvPr>
          <p:cNvSpPr txBox="1"/>
          <p:nvPr/>
        </p:nvSpPr>
        <p:spPr bwMode="auto">
          <a:xfrm>
            <a:off x="2539266" y="2222248"/>
            <a:ext cx="9096428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400" b="1" dirty="0" err="1"/>
              <a:t>Merancang</a:t>
            </a:r>
            <a:r>
              <a:rPr lang="en-US" sz="2400" b="1" dirty="0"/>
              <a:t> </a:t>
            </a:r>
            <a:r>
              <a:rPr lang="en-US" sz="2400" b="1" dirty="0" err="1"/>
              <a:t>sistem</a:t>
            </a:r>
            <a:r>
              <a:rPr lang="en-US" sz="2400" b="1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mendeteksi</a:t>
            </a:r>
            <a:r>
              <a:rPr lang="en-US" sz="2400" b="1" dirty="0"/>
              <a:t> plat </a:t>
            </a:r>
            <a:r>
              <a:rPr lang="en-US" sz="2400" b="1" dirty="0" err="1"/>
              <a:t>nomor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</a:t>
            </a:r>
            <a:r>
              <a:rPr lang="en-US" sz="2400" b="1" dirty="0" err="1"/>
              <a:t>bergerak</a:t>
            </a:r>
            <a:r>
              <a:rPr lang="en-US" sz="2400" b="1" dirty="0"/>
              <a:t> yang </a:t>
            </a:r>
            <a:r>
              <a:rPr lang="en-US" sz="2400" b="1" dirty="0" err="1"/>
              <a:t>melintasi</a:t>
            </a:r>
            <a:r>
              <a:rPr lang="en-US" sz="2400" b="1" dirty="0"/>
              <a:t> </a:t>
            </a:r>
            <a:r>
              <a:rPr lang="en-US" sz="2400" b="1" dirty="0" err="1"/>
              <a:t>jalan</a:t>
            </a:r>
            <a:r>
              <a:rPr lang="en-US" sz="2400" b="1" dirty="0"/>
              <a:t> </a:t>
            </a:r>
            <a:r>
              <a:rPr lang="en-US" sz="2400" b="1" dirty="0" err="1"/>
              <a:t>raya</a:t>
            </a:r>
            <a:r>
              <a:rPr lang="en-US" sz="2400" b="1" dirty="0"/>
              <a:t> </a:t>
            </a:r>
            <a:r>
              <a:rPr lang="en-US" sz="2400" b="1" dirty="0" err="1"/>
              <a:t>melalui</a:t>
            </a:r>
            <a:r>
              <a:rPr lang="en-US" sz="2400" b="1" dirty="0"/>
              <a:t> video</a:t>
            </a:r>
            <a:endParaRPr lang="en-US" altLang="ko-KR" sz="2000" b="1" dirty="0"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endParaRPr>
          </a:p>
        </p:txBody>
      </p:sp>
      <p:sp>
        <p:nvSpPr>
          <p:cNvPr id="14" name="Pentagon 114">
            <a:extLst>
              <a:ext uri="{FF2B5EF4-FFF2-40B4-BE49-F238E27FC236}">
                <a16:creationId xmlns:a16="http://schemas.microsoft.com/office/drawing/2014/main" id="{62702425-D2B8-4F77-BCF9-CEDBD1E8B91C}"/>
              </a:ext>
            </a:extLst>
          </p:cNvPr>
          <p:cNvSpPr/>
          <p:nvPr/>
        </p:nvSpPr>
        <p:spPr>
          <a:xfrm>
            <a:off x="441783" y="4024756"/>
            <a:ext cx="1953074" cy="1578322"/>
          </a:xfrm>
          <a:prstGeom prst="homePlate">
            <a:avLst>
              <a:gd name="adj" fmla="val 38365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1234AA-879B-4F2A-A610-D399DC140D90}"/>
              </a:ext>
            </a:extLst>
          </p:cNvPr>
          <p:cNvSpPr/>
          <p:nvPr/>
        </p:nvSpPr>
        <p:spPr>
          <a:xfrm>
            <a:off x="1950904" y="4024757"/>
            <a:ext cx="9684790" cy="156443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DC9FD-2287-4F9E-89BE-DA2405D58B9C}"/>
              </a:ext>
            </a:extLst>
          </p:cNvPr>
          <p:cNvSpPr txBox="1"/>
          <p:nvPr/>
        </p:nvSpPr>
        <p:spPr>
          <a:xfrm>
            <a:off x="748511" y="4437123"/>
            <a:ext cx="1057984" cy="73866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8CF19BC-D91A-4B4D-8063-A6A61647F77C}"/>
              </a:ext>
            </a:extLst>
          </p:cNvPr>
          <p:cNvSpPr txBox="1"/>
          <p:nvPr/>
        </p:nvSpPr>
        <p:spPr bwMode="auto">
          <a:xfrm>
            <a:off x="2701585" y="4344790"/>
            <a:ext cx="8837496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 err="1"/>
              <a:t>Mengetahui</a:t>
            </a:r>
            <a:r>
              <a:rPr lang="en-US" sz="2400" b="1" dirty="0"/>
              <a:t> </a:t>
            </a:r>
            <a:r>
              <a:rPr lang="en-US" sz="2400" b="1" dirty="0" err="1"/>
              <a:t>kinerja</a:t>
            </a:r>
            <a:r>
              <a:rPr lang="en-US" sz="2400" b="1" dirty="0"/>
              <a:t> </a:t>
            </a:r>
            <a:r>
              <a:rPr lang="en-US" sz="2400" b="1" dirty="0" err="1"/>
              <a:t>metode</a:t>
            </a:r>
            <a:r>
              <a:rPr lang="en-US" sz="2400" b="1" dirty="0"/>
              <a:t> </a:t>
            </a:r>
            <a:r>
              <a:rPr lang="en-US" sz="2400" b="1" i="1" dirty="0"/>
              <a:t>You Only Look Once</a:t>
            </a:r>
            <a:r>
              <a:rPr lang="en-US" sz="2400" b="1" dirty="0"/>
              <a:t> (YOLO) dalam </a:t>
            </a:r>
          </a:p>
          <a:p>
            <a:pPr lvl="0"/>
            <a:r>
              <a:rPr lang="en-US" sz="2400" b="1" dirty="0" err="1"/>
              <a:t>pendeteksian</a:t>
            </a:r>
            <a:r>
              <a:rPr lang="en-US" sz="2400" b="1" dirty="0"/>
              <a:t> plat </a:t>
            </a:r>
            <a:r>
              <a:rPr lang="en-US" sz="2400" b="1" dirty="0" err="1"/>
              <a:t>nomor</a:t>
            </a:r>
            <a:r>
              <a:rPr lang="en-US" sz="2400" b="1" dirty="0"/>
              <a:t> </a:t>
            </a:r>
            <a:r>
              <a:rPr lang="en-US" sz="2400" b="1" dirty="0" err="1"/>
              <a:t>kendaraan</a:t>
            </a:r>
            <a:r>
              <a:rPr lang="en-US" sz="2400" b="1" dirty="0"/>
              <a:t> </a:t>
            </a:r>
            <a:r>
              <a:rPr lang="en-US" sz="2400" b="1" dirty="0" err="1"/>
              <a:t>bergerak</a:t>
            </a:r>
            <a:endParaRPr lang="en-ID" sz="32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9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C1FFA-796C-4675-AA05-B851DF28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4171CEE1-5F15-444F-A6F6-D5D87D42719A}"/>
              </a:ext>
            </a:extLst>
          </p:cNvPr>
          <p:cNvSpPr/>
          <p:nvPr/>
        </p:nvSpPr>
        <p:spPr>
          <a:xfrm rot="16200000">
            <a:off x="-6148996" y="2899139"/>
            <a:ext cx="13684346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8C9F32-E852-49F2-8B90-7A3B7AF73F83}"/>
              </a:ext>
            </a:extLst>
          </p:cNvPr>
          <p:cNvSpPr/>
          <p:nvPr/>
        </p:nvSpPr>
        <p:spPr>
          <a:xfrm rot="16200000">
            <a:off x="-3755731" y="2044919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1" name="Flowchart: Stored Data 10">
            <a:extLst>
              <a:ext uri="{FF2B5EF4-FFF2-40B4-BE49-F238E27FC236}">
                <a16:creationId xmlns:a16="http://schemas.microsoft.com/office/drawing/2014/main" id="{A105A175-7AF9-462F-8D49-5A55B8393ED2}"/>
              </a:ext>
            </a:extLst>
          </p:cNvPr>
          <p:cNvSpPr/>
          <p:nvPr/>
        </p:nvSpPr>
        <p:spPr>
          <a:xfrm rot="16200000">
            <a:off x="-3376299" y="2877015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55C5FD-E89A-4BDD-9A23-872719EE6750}"/>
              </a:ext>
            </a:extLst>
          </p:cNvPr>
          <p:cNvSpPr/>
          <p:nvPr/>
        </p:nvSpPr>
        <p:spPr>
          <a:xfrm rot="16200000">
            <a:off x="-983035" y="2022796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5DDCB764-E715-49B0-8879-E11F97489621}"/>
              </a:ext>
            </a:extLst>
          </p:cNvPr>
          <p:cNvSpPr/>
          <p:nvPr/>
        </p:nvSpPr>
        <p:spPr>
          <a:xfrm rot="16200000">
            <a:off x="-603603" y="2899140"/>
            <a:ext cx="13684346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BDF6AF-2F40-4A99-A3C9-57A720512BF3}"/>
              </a:ext>
            </a:extLst>
          </p:cNvPr>
          <p:cNvSpPr/>
          <p:nvPr/>
        </p:nvSpPr>
        <p:spPr>
          <a:xfrm rot="16200000">
            <a:off x="1789662" y="2044920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B3C03C9A-977B-445D-B961-567F1F27FE4D}"/>
              </a:ext>
            </a:extLst>
          </p:cNvPr>
          <p:cNvSpPr/>
          <p:nvPr/>
        </p:nvSpPr>
        <p:spPr>
          <a:xfrm rot="16200000">
            <a:off x="2169094" y="2877015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32D7F4B-3053-4799-BA7A-1B6753489EE0}"/>
              </a:ext>
            </a:extLst>
          </p:cNvPr>
          <p:cNvSpPr/>
          <p:nvPr/>
        </p:nvSpPr>
        <p:spPr>
          <a:xfrm rot="16200000">
            <a:off x="4562359" y="2022795"/>
            <a:ext cx="11670508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7" name="Flowchart: Stored Data 16">
            <a:extLst>
              <a:ext uri="{FF2B5EF4-FFF2-40B4-BE49-F238E27FC236}">
                <a16:creationId xmlns:a16="http://schemas.microsoft.com/office/drawing/2014/main" id="{B6BE5B70-D97F-43E1-9C58-107DFF5EB6AC}"/>
              </a:ext>
            </a:extLst>
          </p:cNvPr>
          <p:cNvSpPr/>
          <p:nvPr/>
        </p:nvSpPr>
        <p:spPr>
          <a:xfrm rot="16200000">
            <a:off x="4941789" y="2980249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141C4-9A03-4F57-A41D-11951BE6FCF7}"/>
              </a:ext>
            </a:extLst>
          </p:cNvPr>
          <p:cNvSpPr txBox="1"/>
          <p:nvPr/>
        </p:nvSpPr>
        <p:spPr>
          <a:xfrm>
            <a:off x="2192003" y="15142"/>
            <a:ext cx="785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gency FB" panose="020B0503020202020204" pitchFamily="34" charset="0"/>
              </a:rPr>
              <a:t>1.5 MANFAAT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2761A6-6F58-424C-BD86-8C8903C63341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8A7CC1-C167-4E1E-8387-50603F719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3C5D7B-82F8-40C6-9F99-6E360B0E1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0D8A2B-B16D-4D97-9DDD-95E3AFBEB059}"/>
              </a:ext>
            </a:extLst>
          </p:cNvPr>
          <p:cNvCxnSpPr>
            <a:cxnSpLocks/>
          </p:cNvCxnSpPr>
          <p:nvPr/>
        </p:nvCxnSpPr>
        <p:spPr>
          <a:xfrm>
            <a:off x="3924500" y="1199429"/>
            <a:ext cx="434299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72B520-5CA6-4A1E-8579-6E484D31351B}"/>
              </a:ext>
            </a:extLst>
          </p:cNvPr>
          <p:cNvSpPr/>
          <p:nvPr/>
        </p:nvSpPr>
        <p:spPr>
          <a:xfrm>
            <a:off x="-56277" y="2331463"/>
            <a:ext cx="12560708" cy="2304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6AB5F-A315-472F-86BA-1801E5A28EAE}"/>
              </a:ext>
            </a:extLst>
          </p:cNvPr>
          <p:cNvSpPr txBox="1"/>
          <p:nvPr/>
        </p:nvSpPr>
        <p:spPr>
          <a:xfrm>
            <a:off x="1078114" y="2644169"/>
            <a:ext cx="10536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Manfaat 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yang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akan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diperoleh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dari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penelitian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ini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dapat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membantu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pihak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kepolisian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dalam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mendapatkan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informasi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plat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nomor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kendaraan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melalui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sebuah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 video</a:t>
            </a:r>
            <a:endParaRPr lang="en-ID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2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-10858737" y="16847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92BA5F-E3B5-4FE4-9D20-2A92EB17973D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ECF12E-D18A-4BBD-BE94-D693B705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8FEC96-C3ED-4C9A-ABD1-6C43312E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20BBA0-A5C8-401A-8BD1-96600ADDD2DE}"/>
              </a:ext>
            </a:extLst>
          </p:cNvPr>
          <p:cNvSpPr/>
          <p:nvPr/>
        </p:nvSpPr>
        <p:spPr>
          <a:xfrm>
            <a:off x="3899468" y="2367171"/>
            <a:ext cx="583685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atin typeface="Agency FB" panose="020B0503020202020204" pitchFamily="34" charset="0"/>
              </a:rPr>
              <a:t>BAB II</a:t>
            </a:r>
          </a:p>
          <a:p>
            <a:pPr algn="ctr"/>
            <a:r>
              <a:rPr lang="en-US" sz="6600" b="1" dirty="0">
                <a:latin typeface="Agency FB" panose="020B0503020202020204" pitchFamily="34" charset="0"/>
              </a:rPr>
              <a:t>TINJAUAN PUSTAKA</a:t>
            </a:r>
            <a:endParaRPr lang="en-ID" sz="6600" b="1" dirty="0">
              <a:latin typeface="Agency FB" panose="020B0503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0733E4-E245-4751-B5E9-A5AE8C31E871}"/>
              </a:ext>
            </a:extLst>
          </p:cNvPr>
          <p:cNvCxnSpPr>
            <a:cxnSpLocks/>
          </p:cNvCxnSpPr>
          <p:nvPr/>
        </p:nvCxnSpPr>
        <p:spPr>
          <a:xfrm>
            <a:off x="3425906" y="4521768"/>
            <a:ext cx="678397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4087761" y="1525352"/>
            <a:ext cx="4039200" cy="4039200"/>
          </a:xfrm>
          <a:prstGeom prst="ellipse">
            <a:avLst/>
          </a:prstGeom>
          <a:blipFill>
            <a:blip r:embed="rId4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15B19-CAA2-42CC-81E8-10FD0995C501}"/>
              </a:ext>
            </a:extLst>
          </p:cNvPr>
          <p:cNvSpPr txBox="1"/>
          <p:nvPr/>
        </p:nvSpPr>
        <p:spPr>
          <a:xfrm>
            <a:off x="4211590" y="5736631"/>
            <a:ext cx="37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gency FB" panose="020B0503020202020204" pitchFamily="34" charset="0"/>
              </a:rPr>
              <a:t>Pengawasan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Lalu</a:t>
            </a:r>
            <a:r>
              <a:rPr lang="en-US" sz="3200" b="1" dirty="0">
                <a:latin typeface="Agency FB" panose="020B0503020202020204" pitchFamily="34" charset="0"/>
              </a:rPr>
              <a:t> Lintas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3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2" grpId="0" animBg="1"/>
      <p:bldP spid="14" grpId="0" animBg="1"/>
      <p:bldP spid="21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-10858737" y="16847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92BA5F-E3B5-4FE4-9D20-2A92EB17973D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ECF12E-D18A-4BBD-BE94-D693B705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8FEC96-C3ED-4C9A-ABD1-6C43312E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20BBA0-A5C8-401A-8BD1-96600ADDD2DE}"/>
              </a:ext>
            </a:extLst>
          </p:cNvPr>
          <p:cNvSpPr/>
          <p:nvPr/>
        </p:nvSpPr>
        <p:spPr>
          <a:xfrm>
            <a:off x="3899468" y="2367171"/>
            <a:ext cx="583685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atin typeface="Agency FB" panose="020B0503020202020204" pitchFamily="34" charset="0"/>
              </a:rPr>
              <a:t>BAB II</a:t>
            </a:r>
          </a:p>
          <a:p>
            <a:pPr algn="ctr"/>
            <a:r>
              <a:rPr lang="en-US" sz="6600" b="1" dirty="0">
                <a:latin typeface="Agency FB" panose="020B0503020202020204" pitchFamily="34" charset="0"/>
              </a:rPr>
              <a:t>TINJAUAN PUSTAKA</a:t>
            </a:r>
            <a:endParaRPr lang="en-ID" sz="6600" b="1" dirty="0">
              <a:latin typeface="Agency FB" panose="020B0503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0733E4-E245-4751-B5E9-A5AE8C31E871}"/>
              </a:ext>
            </a:extLst>
          </p:cNvPr>
          <p:cNvCxnSpPr>
            <a:cxnSpLocks/>
          </p:cNvCxnSpPr>
          <p:nvPr/>
        </p:nvCxnSpPr>
        <p:spPr>
          <a:xfrm>
            <a:off x="3425906" y="4521768"/>
            <a:ext cx="678397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4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45924-9811-4C1A-80C5-AD8D768FB670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44AFD-8A98-4E9C-B51D-CBD699C82588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7B105F-FD1F-49A6-AB84-B383B5B1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EF8C9E-FCE9-4455-B485-C79EFDE2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E55485C7-0142-4D2C-8BED-04BDC16DFC18}"/>
              </a:ext>
            </a:extLst>
          </p:cNvPr>
          <p:cNvSpPr/>
          <p:nvPr/>
        </p:nvSpPr>
        <p:spPr>
          <a:xfrm>
            <a:off x="7676894" y="3900550"/>
            <a:ext cx="2208258" cy="2208258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A5370B-0AD2-4E23-9D16-FF5B950F3DB9}"/>
              </a:ext>
            </a:extLst>
          </p:cNvPr>
          <p:cNvSpPr/>
          <p:nvPr/>
        </p:nvSpPr>
        <p:spPr>
          <a:xfrm>
            <a:off x="6275778" y="2373275"/>
            <a:ext cx="3962814" cy="3962814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722AA3-4ACF-4551-9077-4F8572B6B35F}"/>
              </a:ext>
            </a:extLst>
          </p:cNvPr>
          <p:cNvSpPr/>
          <p:nvPr/>
        </p:nvSpPr>
        <p:spPr>
          <a:xfrm>
            <a:off x="4192134" y="1594091"/>
            <a:ext cx="6334804" cy="5127622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A68E3-1F05-4790-8C8D-A3D1E58C101C}"/>
              </a:ext>
            </a:extLst>
          </p:cNvPr>
          <p:cNvSpPr txBox="1"/>
          <p:nvPr/>
        </p:nvSpPr>
        <p:spPr>
          <a:xfrm>
            <a:off x="7998046" y="4501039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 Deep Learning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E8569-7E0C-4156-9367-AA457C1FC592}"/>
              </a:ext>
            </a:extLst>
          </p:cNvPr>
          <p:cNvSpPr txBox="1"/>
          <p:nvPr/>
        </p:nvSpPr>
        <p:spPr>
          <a:xfrm>
            <a:off x="7155083" y="2662208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Machine Learning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BF84B0-2651-4385-9D5D-20CEAFD48F83}"/>
              </a:ext>
            </a:extLst>
          </p:cNvPr>
          <p:cNvSpPr txBox="1"/>
          <p:nvPr/>
        </p:nvSpPr>
        <p:spPr>
          <a:xfrm>
            <a:off x="4658497" y="2662208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Artificial </a:t>
            </a:r>
            <a:r>
              <a:rPr lang="en-US" sz="3200" b="1" dirty="0" err="1">
                <a:latin typeface="Agency FB" panose="020B0503020202020204" pitchFamily="34" charset="0"/>
              </a:rPr>
              <a:t>Intelegent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4D00C-5A04-486B-A89C-B5360725149C}"/>
              </a:ext>
            </a:extLst>
          </p:cNvPr>
          <p:cNvSpPr txBox="1"/>
          <p:nvPr/>
        </p:nvSpPr>
        <p:spPr>
          <a:xfrm>
            <a:off x="1322274" y="0"/>
            <a:ext cx="5156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gency FB" panose="020B0503020202020204" pitchFamily="34" charset="0"/>
              </a:rPr>
              <a:t>Hubungan</a:t>
            </a:r>
            <a:r>
              <a:rPr lang="en-US" sz="4400" b="1" dirty="0">
                <a:latin typeface="Agency FB" panose="020B0503020202020204" pitchFamily="34" charset="0"/>
              </a:rPr>
              <a:t> Deep Learning dan Machine Learning</a:t>
            </a:r>
            <a:endParaRPr lang="en-ID" sz="4400" b="1" dirty="0">
              <a:latin typeface="Agency FB" panose="020B0503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918B6-646F-43C9-B66E-F2084AB1D00D}"/>
              </a:ext>
            </a:extLst>
          </p:cNvPr>
          <p:cNvCxnSpPr>
            <a:cxnSpLocks/>
          </p:cNvCxnSpPr>
          <p:nvPr/>
        </p:nvCxnSpPr>
        <p:spPr>
          <a:xfrm>
            <a:off x="1442787" y="1463630"/>
            <a:ext cx="512425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88 -0.00162 L 0 -3.7037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0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075 0.0044 L 3.125E-6 3.7037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2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45924-9811-4C1A-80C5-AD8D768FB670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44AFD-8A98-4E9C-B51D-CBD699C82588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7B105F-FD1F-49A6-AB84-B383B5B1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EF8C9E-FCE9-4455-B485-C79EFDE2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E55485C7-0142-4D2C-8BED-04BDC16DFC18}"/>
              </a:ext>
            </a:extLst>
          </p:cNvPr>
          <p:cNvSpPr/>
          <p:nvPr/>
        </p:nvSpPr>
        <p:spPr>
          <a:xfrm>
            <a:off x="7676894" y="3900550"/>
            <a:ext cx="2208258" cy="2208258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A5370B-0AD2-4E23-9D16-FF5B950F3DB9}"/>
              </a:ext>
            </a:extLst>
          </p:cNvPr>
          <p:cNvSpPr/>
          <p:nvPr/>
        </p:nvSpPr>
        <p:spPr>
          <a:xfrm>
            <a:off x="6275778" y="2373275"/>
            <a:ext cx="3962814" cy="3962814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722AA3-4ACF-4551-9077-4F8572B6B35F}"/>
              </a:ext>
            </a:extLst>
          </p:cNvPr>
          <p:cNvSpPr/>
          <p:nvPr/>
        </p:nvSpPr>
        <p:spPr>
          <a:xfrm>
            <a:off x="4192134" y="1594091"/>
            <a:ext cx="6334804" cy="5127622"/>
          </a:xfrm>
          <a:prstGeom prst="ellipse">
            <a:avLst/>
          </a:prstGeom>
          <a:noFill/>
          <a:ln w="5715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A68E3-1F05-4790-8C8D-A3D1E58C101C}"/>
              </a:ext>
            </a:extLst>
          </p:cNvPr>
          <p:cNvSpPr txBox="1"/>
          <p:nvPr/>
        </p:nvSpPr>
        <p:spPr>
          <a:xfrm>
            <a:off x="7998046" y="4501039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 Deep Learning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E8569-7E0C-4156-9367-AA457C1FC592}"/>
              </a:ext>
            </a:extLst>
          </p:cNvPr>
          <p:cNvSpPr txBox="1"/>
          <p:nvPr/>
        </p:nvSpPr>
        <p:spPr>
          <a:xfrm>
            <a:off x="7155083" y="2662208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Machine Learning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BF84B0-2651-4385-9D5D-20CEAFD48F83}"/>
              </a:ext>
            </a:extLst>
          </p:cNvPr>
          <p:cNvSpPr txBox="1"/>
          <p:nvPr/>
        </p:nvSpPr>
        <p:spPr>
          <a:xfrm>
            <a:off x="4658497" y="2662208"/>
            <a:ext cx="1565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Artificial </a:t>
            </a:r>
            <a:r>
              <a:rPr lang="en-US" sz="3200" b="1" dirty="0" err="1">
                <a:latin typeface="Agency FB" panose="020B0503020202020204" pitchFamily="34" charset="0"/>
              </a:rPr>
              <a:t>Intelegent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4D00C-5A04-486B-A89C-B5360725149C}"/>
              </a:ext>
            </a:extLst>
          </p:cNvPr>
          <p:cNvSpPr txBox="1"/>
          <p:nvPr/>
        </p:nvSpPr>
        <p:spPr>
          <a:xfrm>
            <a:off x="1322274" y="0"/>
            <a:ext cx="5156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Agency FB" panose="020B0503020202020204" pitchFamily="34" charset="0"/>
              </a:rPr>
              <a:t>Hubungan</a:t>
            </a:r>
            <a:r>
              <a:rPr lang="en-US" sz="4400" b="1" dirty="0">
                <a:latin typeface="Agency FB" panose="020B0503020202020204" pitchFamily="34" charset="0"/>
              </a:rPr>
              <a:t> Deep Learning dan Machine Learning</a:t>
            </a:r>
            <a:endParaRPr lang="en-ID" sz="4400" b="1" dirty="0">
              <a:latin typeface="Agency FB" panose="020B0503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918B6-646F-43C9-B66E-F2084AB1D00D}"/>
              </a:ext>
            </a:extLst>
          </p:cNvPr>
          <p:cNvCxnSpPr>
            <a:cxnSpLocks/>
          </p:cNvCxnSpPr>
          <p:nvPr/>
        </p:nvCxnSpPr>
        <p:spPr>
          <a:xfrm>
            <a:off x="1442787" y="1463630"/>
            <a:ext cx="512425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2" grpId="1" animBg="1"/>
      <p:bldP spid="23" grpId="1" animBg="1"/>
      <p:bldP spid="24" grpId="1"/>
      <p:bldP spid="25" grpId="1"/>
      <p:bldP spid="26" grpId="1"/>
      <p:bldP spid="2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45924-9811-4C1A-80C5-AD8D768FB670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44AFD-8A98-4E9C-B51D-CBD699C82588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7B105F-FD1F-49A6-AB84-B383B5B1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EF8C9E-FCE9-4455-B485-C79EFDE2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934D00C-5A04-486B-A89C-B5360725149C}"/>
              </a:ext>
            </a:extLst>
          </p:cNvPr>
          <p:cNvSpPr txBox="1"/>
          <p:nvPr/>
        </p:nvSpPr>
        <p:spPr>
          <a:xfrm>
            <a:off x="1322274" y="0"/>
            <a:ext cx="5156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</a:rPr>
              <a:t>Model Deep Learning</a:t>
            </a:r>
            <a:endParaRPr lang="en-ID" sz="4400" b="1" dirty="0">
              <a:latin typeface="Agency FB" panose="020B0503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918B6-646F-43C9-B66E-F2084AB1D00D}"/>
              </a:ext>
            </a:extLst>
          </p:cNvPr>
          <p:cNvCxnSpPr>
            <a:cxnSpLocks/>
          </p:cNvCxnSpPr>
          <p:nvPr/>
        </p:nvCxnSpPr>
        <p:spPr>
          <a:xfrm>
            <a:off x="1569396" y="741305"/>
            <a:ext cx="4639146" cy="1795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5944A-FC07-4394-84D7-2FEAFC6EB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78" y="964504"/>
            <a:ext cx="6985328" cy="57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11321467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45924-9811-4C1A-80C5-AD8D768FB670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44AFD-8A98-4E9C-B51D-CBD699C82588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7B105F-FD1F-49A6-AB84-B383B5B1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EF8C9E-FCE9-4455-B485-C79EFDE20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934D00C-5A04-486B-A89C-B5360725149C}"/>
              </a:ext>
            </a:extLst>
          </p:cNvPr>
          <p:cNvSpPr txBox="1"/>
          <p:nvPr/>
        </p:nvSpPr>
        <p:spPr>
          <a:xfrm>
            <a:off x="1322274" y="0"/>
            <a:ext cx="5156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</a:rPr>
              <a:t>Model Deep Learning</a:t>
            </a:r>
            <a:endParaRPr lang="en-ID" sz="4400" b="1" dirty="0">
              <a:latin typeface="Agency FB" panose="020B0503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918B6-646F-43C9-B66E-F2084AB1D00D}"/>
              </a:ext>
            </a:extLst>
          </p:cNvPr>
          <p:cNvCxnSpPr>
            <a:cxnSpLocks/>
          </p:cNvCxnSpPr>
          <p:nvPr/>
        </p:nvCxnSpPr>
        <p:spPr>
          <a:xfrm>
            <a:off x="1569396" y="741305"/>
            <a:ext cx="4639146" cy="1795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5944A-FC07-4394-84D7-2FEAFC6EB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78" y="964504"/>
            <a:ext cx="6985328" cy="57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267325" y="1764092"/>
            <a:ext cx="8952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/>
              <a:t>Convolutional  Neural  Network </a:t>
            </a:r>
            <a:r>
              <a:rPr lang="en-US" sz="2800" dirty="0"/>
              <a:t> (CNN) 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 </a:t>
            </a:r>
            <a:r>
              <a:rPr lang="en-US" sz="2800" dirty="0" err="1"/>
              <a:t>dari</a:t>
            </a:r>
            <a:r>
              <a:rPr lang="en-US" sz="2800" dirty="0"/>
              <a:t>  </a:t>
            </a:r>
            <a:r>
              <a:rPr lang="en-US" sz="2800" i="1" dirty="0"/>
              <a:t>Multilayer  Perceptron</a:t>
            </a:r>
            <a:r>
              <a:rPr lang="en-US" sz="2800" dirty="0"/>
              <a:t>  (MLP)  yang </a:t>
            </a:r>
            <a:r>
              <a:rPr lang="en-US" sz="2800" dirty="0" err="1"/>
              <a:t>didesain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mengolah</a:t>
            </a:r>
            <a:r>
              <a:rPr lang="en-US" sz="2800" dirty="0"/>
              <a:t> data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.</a:t>
            </a:r>
            <a:endParaRPr lang="en-ID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896A8-5A82-401C-8A98-DFAC4E5D6B32}"/>
              </a:ext>
            </a:extLst>
          </p:cNvPr>
          <p:cNvSpPr/>
          <p:nvPr/>
        </p:nvSpPr>
        <p:spPr>
          <a:xfrm>
            <a:off x="1290706" y="3583717"/>
            <a:ext cx="89295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klasifikasi</a:t>
            </a:r>
            <a:r>
              <a:rPr lang="en-US" sz="2800" dirty="0"/>
              <a:t> </a:t>
            </a:r>
            <a:r>
              <a:rPr lang="en-US" sz="2800" dirty="0" err="1"/>
              <a:t>citra</a:t>
            </a:r>
            <a:r>
              <a:rPr lang="en-US" sz="2800" dirty="0"/>
              <a:t>, MLP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 </a:t>
            </a:r>
            <a:r>
              <a:rPr lang="en-US" sz="2800" dirty="0" err="1"/>
              <a:t>karena</a:t>
            </a:r>
            <a:r>
              <a:rPr lang="en-US" sz="2800" dirty="0"/>
              <a:t> 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menyimpan</a:t>
            </a:r>
            <a:r>
              <a:rPr lang="en-US" sz="2800" dirty="0"/>
              <a:t>  </a:t>
            </a:r>
            <a:r>
              <a:rPr lang="en-US" sz="2800" dirty="0" err="1"/>
              <a:t>informasi</a:t>
            </a:r>
            <a:r>
              <a:rPr lang="en-US" sz="2800" dirty="0"/>
              <a:t>  </a:t>
            </a:r>
            <a:r>
              <a:rPr lang="en-US" sz="2800" dirty="0" err="1"/>
              <a:t>spasial</a:t>
            </a:r>
            <a:r>
              <a:rPr lang="en-US" sz="2800" dirty="0"/>
              <a:t>  </a:t>
            </a:r>
            <a:r>
              <a:rPr lang="en-US" sz="2800" dirty="0" err="1"/>
              <a:t>dari</a:t>
            </a:r>
            <a:r>
              <a:rPr lang="en-US" sz="2800" dirty="0"/>
              <a:t> data  </a:t>
            </a:r>
            <a:r>
              <a:rPr lang="en-US" sz="2800" dirty="0" err="1"/>
              <a:t>citra</a:t>
            </a:r>
            <a:r>
              <a:rPr lang="en-US" sz="2800" dirty="0"/>
              <a:t>  dan  </a:t>
            </a:r>
            <a:r>
              <a:rPr lang="en-US" sz="2800" dirty="0" err="1"/>
              <a:t>menganggap</a:t>
            </a:r>
            <a:r>
              <a:rPr lang="en-US" sz="2800" dirty="0"/>
              <a:t>  </a:t>
            </a:r>
            <a:r>
              <a:rPr lang="en-US" sz="2800" dirty="0" err="1"/>
              <a:t>setiap</a:t>
            </a:r>
            <a:r>
              <a:rPr lang="en-US" sz="2800" dirty="0"/>
              <a:t>  </a:t>
            </a:r>
            <a:r>
              <a:rPr lang="en-US" sz="2800" dirty="0" err="1"/>
              <a:t>piksel</a:t>
            </a:r>
            <a:r>
              <a:rPr lang="en-US" sz="2800" dirty="0"/>
              <a:t>  </a:t>
            </a:r>
            <a:r>
              <a:rPr lang="en-US" sz="2800" dirty="0" err="1"/>
              <a:t>adalah</a:t>
            </a:r>
            <a:r>
              <a:rPr lang="en-US" sz="2800" dirty="0"/>
              <a:t>  </a:t>
            </a:r>
            <a:r>
              <a:rPr lang="en-US" sz="2800" dirty="0" err="1"/>
              <a:t>fitur</a:t>
            </a:r>
            <a:r>
              <a:rPr lang="en-US" sz="2800" dirty="0"/>
              <a:t>  yang </a:t>
            </a:r>
            <a:r>
              <a:rPr lang="en-US" sz="2800" dirty="0" err="1"/>
              <a:t>independen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.</a:t>
            </a:r>
            <a:endParaRPr lang="en-ID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5A0241-D2C2-4C9E-BAF4-B179C7D36B87}"/>
              </a:ext>
            </a:extLst>
          </p:cNvPr>
          <p:cNvSpPr/>
          <p:nvPr/>
        </p:nvSpPr>
        <p:spPr>
          <a:xfrm>
            <a:off x="617263" y="4396386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07193" y="2156949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748092" y="200656"/>
            <a:ext cx="1997872" cy="607894"/>
            <a:chOff x="10204450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8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076 -0.00162 L -1.66667E-6 -6.80879E-1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51 -0.00116 L 3.54167E-6 -2.2222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7" grpId="0"/>
      <p:bldP spid="20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267325" y="1764092"/>
            <a:ext cx="8952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/>
              <a:t>Convolutional  Neural  Network </a:t>
            </a:r>
            <a:r>
              <a:rPr lang="en-US" sz="2800" dirty="0"/>
              <a:t> (CNN) 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 </a:t>
            </a:r>
            <a:r>
              <a:rPr lang="en-US" sz="2800" dirty="0" err="1"/>
              <a:t>dari</a:t>
            </a:r>
            <a:r>
              <a:rPr lang="en-US" sz="2800" dirty="0"/>
              <a:t>  </a:t>
            </a:r>
            <a:r>
              <a:rPr lang="en-US" sz="2800" i="1" dirty="0"/>
              <a:t>Multilayer  Perceptron</a:t>
            </a:r>
            <a:r>
              <a:rPr lang="en-US" sz="2800" dirty="0"/>
              <a:t>  (MLP)  yang </a:t>
            </a:r>
            <a:r>
              <a:rPr lang="en-US" sz="2800" dirty="0" err="1"/>
              <a:t>didesain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mengolah</a:t>
            </a:r>
            <a:r>
              <a:rPr lang="en-US" sz="2800" dirty="0"/>
              <a:t> data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.</a:t>
            </a:r>
            <a:endParaRPr lang="en-ID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896A8-5A82-401C-8A98-DFAC4E5D6B32}"/>
              </a:ext>
            </a:extLst>
          </p:cNvPr>
          <p:cNvSpPr/>
          <p:nvPr/>
        </p:nvSpPr>
        <p:spPr>
          <a:xfrm>
            <a:off x="1290706" y="3583717"/>
            <a:ext cx="89295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klasifikasi</a:t>
            </a:r>
            <a:r>
              <a:rPr lang="en-US" sz="2800" dirty="0"/>
              <a:t> </a:t>
            </a:r>
            <a:r>
              <a:rPr lang="en-US" sz="2800" dirty="0" err="1"/>
              <a:t>citra</a:t>
            </a:r>
            <a:r>
              <a:rPr lang="en-US" sz="2800" dirty="0"/>
              <a:t>, MLP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 </a:t>
            </a:r>
            <a:r>
              <a:rPr lang="en-US" sz="2800" dirty="0" err="1"/>
              <a:t>karena</a:t>
            </a:r>
            <a:r>
              <a:rPr lang="en-US" sz="2800" dirty="0"/>
              <a:t> 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menyimpan</a:t>
            </a:r>
            <a:r>
              <a:rPr lang="en-US" sz="2800" dirty="0"/>
              <a:t>  </a:t>
            </a:r>
            <a:r>
              <a:rPr lang="en-US" sz="2800" dirty="0" err="1"/>
              <a:t>informasi</a:t>
            </a:r>
            <a:r>
              <a:rPr lang="en-US" sz="2800" dirty="0"/>
              <a:t>  </a:t>
            </a:r>
            <a:r>
              <a:rPr lang="en-US" sz="2800" dirty="0" err="1"/>
              <a:t>spasial</a:t>
            </a:r>
            <a:r>
              <a:rPr lang="en-US" sz="2800" dirty="0"/>
              <a:t>  </a:t>
            </a:r>
            <a:r>
              <a:rPr lang="en-US" sz="2800" dirty="0" err="1"/>
              <a:t>dari</a:t>
            </a:r>
            <a:r>
              <a:rPr lang="en-US" sz="2800" dirty="0"/>
              <a:t> data  </a:t>
            </a:r>
            <a:r>
              <a:rPr lang="en-US" sz="2800" dirty="0" err="1"/>
              <a:t>citra</a:t>
            </a:r>
            <a:r>
              <a:rPr lang="en-US" sz="2800" dirty="0"/>
              <a:t>  dan  </a:t>
            </a:r>
            <a:r>
              <a:rPr lang="en-US" sz="2800" dirty="0" err="1"/>
              <a:t>menganggap</a:t>
            </a:r>
            <a:r>
              <a:rPr lang="en-US" sz="2800" dirty="0"/>
              <a:t>  </a:t>
            </a:r>
            <a:r>
              <a:rPr lang="en-US" sz="2800" dirty="0" err="1"/>
              <a:t>setiap</a:t>
            </a:r>
            <a:r>
              <a:rPr lang="en-US" sz="2800" dirty="0"/>
              <a:t>  </a:t>
            </a:r>
            <a:r>
              <a:rPr lang="en-US" sz="2800" dirty="0" err="1"/>
              <a:t>piksel</a:t>
            </a:r>
            <a:r>
              <a:rPr lang="en-US" sz="2800" dirty="0"/>
              <a:t>  </a:t>
            </a:r>
            <a:r>
              <a:rPr lang="en-US" sz="2800" dirty="0" err="1"/>
              <a:t>adalah</a:t>
            </a:r>
            <a:r>
              <a:rPr lang="en-US" sz="2800" dirty="0"/>
              <a:t>  </a:t>
            </a:r>
            <a:r>
              <a:rPr lang="en-US" sz="2800" dirty="0" err="1"/>
              <a:t>fitur</a:t>
            </a:r>
            <a:r>
              <a:rPr lang="en-US" sz="2800" dirty="0"/>
              <a:t>  yang </a:t>
            </a:r>
            <a:r>
              <a:rPr lang="en-US" sz="2800" dirty="0" err="1"/>
              <a:t>independen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menghasilkan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.</a:t>
            </a:r>
            <a:endParaRPr lang="en-ID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5A0241-D2C2-4C9E-BAF4-B179C7D36B87}"/>
              </a:ext>
            </a:extLst>
          </p:cNvPr>
          <p:cNvSpPr/>
          <p:nvPr/>
        </p:nvSpPr>
        <p:spPr>
          <a:xfrm>
            <a:off x="617263" y="4396386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07193" y="2156949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1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63054" y="1785305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7EA0262-A0BA-47CE-BC20-2800EAAAE4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4880" y="2994783"/>
            <a:ext cx="7022721" cy="3828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323186" y="1392448"/>
            <a:ext cx="8952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Cara  </a:t>
            </a:r>
            <a:r>
              <a:rPr lang="en-US" sz="2800" dirty="0" err="1"/>
              <a:t>kerja</a:t>
            </a:r>
            <a:r>
              <a:rPr lang="en-US" sz="2800" dirty="0"/>
              <a:t>  CNN  </a:t>
            </a:r>
            <a:r>
              <a:rPr lang="en-US" sz="2800" dirty="0" err="1"/>
              <a:t>memiliki</a:t>
            </a:r>
            <a:r>
              <a:rPr lang="en-US" sz="2800" dirty="0"/>
              <a:t>  </a:t>
            </a:r>
            <a:r>
              <a:rPr lang="en-US" sz="2800" dirty="0" err="1"/>
              <a:t>kesamaan</a:t>
            </a:r>
            <a:r>
              <a:rPr lang="en-US" sz="2800" dirty="0"/>
              <a:t>  pada  MLP,  </a:t>
            </a:r>
            <a:r>
              <a:rPr lang="en-US" sz="2800" dirty="0" err="1"/>
              <a:t>namun</a:t>
            </a:r>
            <a:r>
              <a:rPr lang="en-US" sz="2800" dirty="0"/>
              <a:t> dalam CNN </a:t>
            </a:r>
            <a:r>
              <a:rPr lang="en-US" sz="2800" dirty="0" err="1"/>
              <a:t>setiap</a:t>
            </a:r>
            <a:r>
              <a:rPr lang="en-US" sz="2800" dirty="0"/>
              <a:t> neuron </a:t>
            </a:r>
            <a:r>
              <a:rPr lang="en-US" sz="2800" dirty="0" err="1"/>
              <a:t>dipresentasikan</a:t>
            </a:r>
            <a:r>
              <a:rPr lang="en-US" sz="2800" dirty="0"/>
              <a:t> dalam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tiga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, 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seperti</a:t>
            </a:r>
            <a:r>
              <a:rPr lang="en-US" sz="2800" dirty="0"/>
              <a:t>  MLP  yang   </a:t>
            </a:r>
            <a:r>
              <a:rPr lang="en-US" sz="2800" dirty="0" err="1"/>
              <a:t>setiap</a:t>
            </a:r>
            <a:r>
              <a:rPr lang="en-US" sz="2800" dirty="0"/>
              <a:t>  neuron 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berukuran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063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63054" y="1785305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7EA0262-A0BA-47CE-BC20-2800EAAAE4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4880" y="2994783"/>
            <a:ext cx="7022721" cy="3828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323186" y="1392448"/>
            <a:ext cx="8952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Cara  </a:t>
            </a:r>
            <a:r>
              <a:rPr lang="en-US" sz="2800" dirty="0" err="1"/>
              <a:t>kerja</a:t>
            </a:r>
            <a:r>
              <a:rPr lang="en-US" sz="2800" dirty="0"/>
              <a:t>  CNN  </a:t>
            </a:r>
            <a:r>
              <a:rPr lang="en-US" sz="2800" dirty="0" err="1"/>
              <a:t>memiliki</a:t>
            </a:r>
            <a:r>
              <a:rPr lang="en-US" sz="2800" dirty="0"/>
              <a:t>  </a:t>
            </a:r>
            <a:r>
              <a:rPr lang="en-US" sz="2800" dirty="0" err="1"/>
              <a:t>kesamaan</a:t>
            </a:r>
            <a:r>
              <a:rPr lang="en-US" sz="2800" dirty="0"/>
              <a:t>  pada  MLP,  </a:t>
            </a:r>
            <a:r>
              <a:rPr lang="en-US" sz="2800" dirty="0" err="1"/>
              <a:t>namun</a:t>
            </a:r>
            <a:r>
              <a:rPr lang="en-US" sz="2800" dirty="0"/>
              <a:t> dalam CNN </a:t>
            </a:r>
            <a:r>
              <a:rPr lang="en-US" sz="2800" dirty="0" err="1"/>
              <a:t>setiap</a:t>
            </a:r>
            <a:r>
              <a:rPr lang="en-US" sz="2800" dirty="0"/>
              <a:t> neuron </a:t>
            </a:r>
            <a:r>
              <a:rPr lang="en-US" sz="2800" dirty="0" err="1"/>
              <a:t>dipresentasikan</a:t>
            </a:r>
            <a:r>
              <a:rPr lang="en-US" sz="2800" dirty="0"/>
              <a:t> dalam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, 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seperti</a:t>
            </a:r>
            <a:r>
              <a:rPr lang="en-US" sz="2800" dirty="0"/>
              <a:t>  MLP  yang   </a:t>
            </a:r>
            <a:r>
              <a:rPr lang="en-US" sz="2800" dirty="0" err="1"/>
              <a:t>setiap</a:t>
            </a:r>
            <a:r>
              <a:rPr lang="en-US" sz="2800" dirty="0"/>
              <a:t>  neuron 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berukuran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9613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63054" y="1785305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323186" y="1392448"/>
            <a:ext cx="89529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Pada  CNN  </a:t>
            </a:r>
            <a:r>
              <a:rPr lang="en-US" sz="2800" dirty="0" err="1"/>
              <a:t>operasi</a:t>
            </a:r>
            <a:r>
              <a:rPr lang="en-US" sz="2800" dirty="0"/>
              <a:t> linear  </a:t>
            </a:r>
            <a:r>
              <a:rPr lang="en-US" sz="2800" dirty="0" err="1"/>
              <a:t>menggunakan</a:t>
            </a:r>
            <a:r>
              <a:rPr lang="en-US" sz="2800" dirty="0"/>
              <a:t>  </a:t>
            </a:r>
            <a:r>
              <a:rPr lang="en-US" sz="2800" dirty="0" err="1"/>
              <a:t>operasi</a:t>
            </a:r>
            <a:r>
              <a:rPr lang="en-US" sz="2800" dirty="0"/>
              <a:t>  </a:t>
            </a:r>
            <a:r>
              <a:rPr lang="en-US" sz="2800" dirty="0" err="1"/>
              <a:t>konvolusi</a:t>
            </a:r>
            <a:r>
              <a:rPr lang="en-US" sz="2800" dirty="0"/>
              <a:t>,  </a:t>
            </a:r>
            <a:r>
              <a:rPr lang="en-US" sz="2800" dirty="0" err="1"/>
              <a:t>sedangkan</a:t>
            </a:r>
            <a:r>
              <a:rPr lang="en-US" sz="2800" dirty="0"/>
              <a:t>  </a:t>
            </a:r>
            <a:r>
              <a:rPr lang="en-US" sz="2800" dirty="0" err="1"/>
              <a:t>bobot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lagi</a:t>
            </a:r>
            <a:r>
              <a:rPr lang="en-US" sz="2800" dirty="0"/>
              <a:t>  </a:t>
            </a:r>
            <a:r>
              <a:rPr lang="en-US" sz="2800" dirty="0" err="1"/>
              <a:t>satu</a:t>
            </a:r>
            <a:r>
              <a:rPr lang="en-US" sz="2800" dirty="0"/>
              <a:t>  </a:t>
            </a:r>
            <a:r>
              <a:rPr lang="en-US" sz="2800" dirty="0" err="1"/>
              <a:t>dimensi</a:t>
            </a:r>
            <a:r>
              <a:rPr lang="en-US" sz="2800" dirty="0"/>
              <a:t>  </a:t>
            </a:r>
            <a:r>
              <a:rPr lang="en-US" sz="2800" dirty="0" err="1"/>
              <a:t>saja</a:t>
            </a:r>
            <a:r>
              <a:rPr lang="en-US" sz="2800" dirty="0"/>
              <a:t>,  </a:t>
            </a:r>
            <a:r>
              <a:rPr lang="en-US" sz="2800" dirty="0" err="1"/>
              <a:t>namun</a:t>
            </a:r>
            <a:r>
              <a:rPr lang="en-US" sz="2800" dirty="0"/>
              <a:t>  </a:t>
            </a:r>
            <a:r>
              <a:rPr lang="en-US" sz="2800" dirty="0" err="1"/>
              <a:t>berbentuk</a:t>
            </a:r>
            <a:r>
              <a:rPr lang="en-US" sz="2800" dirty="0"/>
              <a:t>  </a:t>
            </a:r>
            <a:r>
              <a:rPr lang="en-US" sz="2800" dirty="0" err="1"/>
              <a:t>empat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 yang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kumpulan</a:t>
            </a:r>
            <a:r>
              <a:rPr lang="en-US" sz="2800" dirty="0"/>
              <a:t> kernel </a:t>
            </a:r>
            <a:r>
              <a:rPr lang="en-US" sz="2800" dirty="0" err="1"/>
              <a:t>konvolusi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pada Gambar.2. </a:t>
            </a:r>
            <a:r>
              <a:rPr lang="en-US" sz="2800" dirty="0" err="1"/>
              <a:t>Dimensi</a:t>
            </a:r>
            <a:r>
              <a:rPr lang="en-US" sz="2800" dirty="0"/>
              <a:t> </a:t>
            </a:r>
            <a:r>
              <a:rPr lang="en-US" sz="2800" dirty="0" err="1"/>
              <a:t>bobot</a:t>
            </a:r>
            <a:r>
              <a:rPr lang="en-US" sz="2800" dirty="0"/>
              <a:t> pada CNN </a:t>
            </a:r>
            <a:r>
              <a:rPr lang="en-US" sz="2800" dirty="0" err="1"/>
              <a:t>adalah</a:t>
            </a:r>
            <a:r>
              <a:rPr lang="en-US" sz="2800" dirty="0"/>
              <a:t> : </a:t>
            </a:r>
            <a:endParaRPr lang="en-ID" sz="5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FD7F13-3CE3-4A9E-8714-B1814BD538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34973" y="3146205"/>
            <a:ext cx="6625980" cy="37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4095136" y="1525352"/>
            <a:ext cx="4039200" cy="4039200"/>
          </a:xfrm>
          <a:prstGeom prst="ellipse">
            <a:avLst/>
          </a:prstGeom>
          <a:blipFill>
            <a:blip r:embed="rId4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4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BC190C-0F65-47AA-AF8B-11A88464D141}"/>
              </a:ext>
            </a:extLst>
          </p:cNvPr>
          <p:cNvSpPr/>
          <p:nvPr/>
        </p:nvSpPr>
        <p:spPr>
          <a:xfrm>
            <a:off x="663054" y="1785305"/>
            <a:ext cx="495516" cy="495516"/>
          </a:xfrm>
          <a:prstGeom prst="ellipse">
            <a:avLst/>
          </a:prstGeom>
          <a:solidFill>
            <a:srgbClr val="30B29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2818A-35A4-40E2-9310-7845A73E2220}"/>
              </a:ext>
            </a:extLst>
          </p:cNvPr>
          <p:cNvSpPr txBox="1"/>
          <p:nvPr/>
        </p:nvSpPr>
        <p:spPr>
          <a:xfrm>
            <a:off x="1323186" y="1392448"/>
            <a:ext cx="89529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Pada  CNN  </a:t>
            </a:r>
            <a:r>
              <a:rPr lang="en-US" sz="2800" dirty="0" err="1"/>
              <a:t>operasi</a:t>
            </a:r>
            <a:r>
              <a:rPr lang="en-US" sz="2800" dirty="0"/>
              <a:t> linear  </a:t>
            </a:r>
            <a:r>
              <a:rPr lang="en-US" sz="2800" dirty="0" err="1"/>
              <a:t>menggunakan</a:t>
            </a:r>
            <a:r>
              <a:rPr lang="en-US" sz="2800" dirty="0"/>
              <a:t>  </a:t>
            </a:r>
            <a:r>
              <a:rPr lang="en-US" sz="2800" dirty="0" err="1"/>
              <a:t>operasi</a:t>
            </a:r>
            <a:r>
              <a:rPr lang="en-US" sz="2800" dirty="0"/>
              <a:t>  </a:t>
            </a:r>
            <a:r>
              <a:rPr lang="en-US" sz="2800" dirty="0" err="1"/>
              <a:t>konvolusi</a:t>
            </a:r>
            <a:r>
              <a:rPr lang="en-US" sz="2800" dirty="0"/>
              <a:t>,  </a:t>
            </a:r>
            <a:r>
              <a:rPr lang="en-US" sz="2800" dirty="0" err="1"/>
              <a:t>sedangkan</a:t>
            </a:r>
            <a:r>
              <a:rPr lang="en-US" sz="2800" dirty="0"/>
              <a:t>  </a:t>
            </a:r>
            <a:r>
              <a:rPr lang="en-US" sz="2800" dirty="0" err="1"/>
              <a:t>bobot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 </a:t>
            </a:r>
            <a:r>
              <a:rPr lang="en-US" sz="2800" dirty="0" err="1"/>
              <a:t>lagi</a:t>
            </a:r>
            <a:r>
              <a:rPr lang="en-US" sz="2800" dirty="0"/>
              <a:t>  </a:t>
            </a:r>
            <a:r>
              <a:rPr lang="en-US" sz="2800" dirty="0" err="1"/>
              <a:t>satu</a:t>
            </a:r>
            <a:r>
              <a:rPr lang="en-US" sz="2800" dirty="0"/>
              <a:t>  </a:t>
            </a:r>
            <a:r>
              <a:rPr lang="en-US" sz="2800" dirty="0" err="1"/>
              <a:t>dimensi</a:t>
            </a:r>
            <a:r>
              <a:rPr lang="en-US" sz="2800" dirty="0"/>
              <a:t>  </a:t>
            </a:r>
            <a:r>
              <a:rPr lang="en-US" sz="2800" dirty="0" err="1"/>
              <a:t>saja</a:t>
            </a:r>
            <a:r>
              <a:rPr lang="en-US" sz="2800" dirty="0"/>
              <a:t>,  </a:t>
            </a:r>
            <a:r>
              <a:rPr lang="en-US" sz="2800" dirty="0" err="1"/>
              <a:t>namun</a:t>
            </a:r>
            <a:r>
              <a:rPr lang="en-US" sz="2800" dirty="0"/>
              <a:t>  </a:t>
            </a:r>
            <a:r>
              <a:rPr lang="en-US" sz="2800" dirty="0" err="1"/>
              <a:t>berbentuk</a:t>
            </a:r>
            <a:r>
              <a:rPr lang="en-US" sz="2800" dirty="0"/>
              <a:t>  </a:t>
            </a:r>
            <a:r>
              <a:rPr lang="en-US" sz="2800" dirty="0" err="1"/>
              <a:t>empat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 yang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kumpulan</a:t>
            </a:r>
            <a:r>
              <a:rPr lang="en-US" sz="2800" dirty="0"/>
              <a:t> kernel </a:t>
            </a:r>
            <a:r>
              <a:rPr lang="en-US" sz="2800" dirty="0" err="1"/>
              <a:t>konvolusi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pada Gambar.2. </a:t>
            </a:r>
            <a:r>
              <a:rPr lang="en-US" sz="2800" dirty="0" err="1"/>
              <a:t>Dimensi</a:t>
            </a:r>
            <a:r>
              <a:rPr lang="en-US" sz="2800" dirty="0"/>
              <a:t> </a:t>
            </a:r>
            <a:r>
              <a:rPr lang="en-US" sz="2800" dirty="0" err="1"/>
              <a:t>bobot</a:t>
            </a:r>
            <a:r>
              <a:rPr lang="en-US" sz="2800" dirty="0"/>
              <a:t> pada CNN </a:t>
            </a:r>
            <a:r>
              <a:rPr lang="en-US" sz="2800" dirty="0" err="1"/>
              <a:t>adalah</a:t>
            </a:r>
            <a:r>
              <a:rPr lang="en-US" sz="2800" dirty="0"/>
              <a:t> : </a:t>
            </a:r>
            <a:endParaRPr lang="en-ID" sz="5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FD7F13-3CE3-4A9E-8714-B1814BD538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34973" y="3146205"/>
            <a:ext cx="6625980" cy="37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B7C42B-A34B-417F-BECC-303C3EDC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5" y="1518866"/>
            <a:ext cx="9845212" cy="44084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8C6F8E7-7CB7-43CB-A470-982B3C794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984" y="6153150"/>
            <a:ext cx="6815138" cy="5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B7C42B-A34B-417F-BECC-303C3EDC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5" y="1518866"/>
            <a:ext cx="9845212" cy="44084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8C6F8E7-7CB7-43CB-A470-982B3C794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984" y="6153150"/>
            <a:ext cx="6815138" cy="5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E081CA-B9C9-495D-A589-DBA28C9C8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09" y="1534473"/>
            <a:ext cx="6488030" cy="51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11762119" y="0"/>
            <a:ext cx="12247273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ECDA6-CA61-4E26-85B6-AE0B5F832334}"/>
              </a:ext>
            </a:extLst>
          </p:cNvPr>
          <p:cNvSpPr txBox="1"/>
          <p:nvPr/>
        </p:nvSpPr>
        <p:spPr>
          <a:xfrm>
            <a:off x="346809" y="6025"/>
            <a:ext cx="547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Agency FB" panose="020B0503020202020204" pitchFamily="34" charset="0"/>
              </a:rPr>
              <a:t>Convolutiunal</a:t>
            </a:r>
            <a:r>
              <a:rPr lang="en-US" sz="4000" b="1" dirty="0">
                <a:latin typeface="Agency FB" panose="020B0503020202020204" pitchFamily="34" charset="0"/>
              </a:rPr>
              <a:t> Neural Network</a:t>
            </a:r>
          </a:p>
          <a:p>
            <a:pPr algn="ctr"/>
            <a:r>
              <a:rPr lang="en-US" sz="4000" b="1" dirty="0">
                <a:latin typeface="Agency FB" panose="020B0503020202020204" pitchFamily="34" charset="0"/>
              </a:rPr>
              <a:t>(CNN)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F014F0-221A-4325-8941-398BD4DAA745}"/>
              </a:ext>
            </a:extLst>
          </p:cNvPr>
          <p:cNvCxnSpPr>
            <a:cxnSpLocks/>
          </p:cNvCxnSpPr>
          <p:nvPr/>
        </p:nvCxnSpPr>
        <p:spPr>
          <a:xfrm>
            <a:off x="505545" y="1329464"/>
            <a:ext cx="531552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169872-2EB8-4DB3-9BA7-7D2F88B52BA4}"/>
              </a:ext>
            </a:extLst>
          </p:cNvPr>
          <p:cNvGrpSpPr/>
          <p:nvPr/>
        </p:nvGrpSpPr>
        <p:grpSpPr>
          <a:xfrm>
            <a:off x="9750027" y="200656"/>
            <a:ext cx="1997872" cy="607894"/>
            <a:chOff x="10204450" y="179506"/>
            <a:chExt cx="2006600" cy="60789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CE2E83-D2CD-457A-913C-D48120E17EBC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288A46-90DE-4FA4-8E5E-13D135A4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55698A-7BA7-4D51-B84D-35B2F8A4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E081CA-B9C9-495D-A589-DBA28C9C8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09" y="1534473"/>
            <a:ext cx="6488030" cy="51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1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F6061C-CE29-46E4-91D4-082D04DE54C8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532366-B3F2-4311-82DA-166DF1EB48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BAC46C-FC6E-4F42-82A5-724C7F4DB757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FD4B3E-1964-4218-977A-40FC05E1FAFA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0D7F-35BF-4DB7-BBA1-FAD6FD3B624D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55D5C-901D-4A73-ABF6-2CFB36B127BA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794288C-F740-4933-BD37-A103A95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71FC209-F278-4F64-BA69-13C57267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gency FB" panose="020B0503020202020204" pitchFamily="34" charset="0"/>
              </a:rPr>
              <a:t>KEUNGGULAN</a:t>
            </a:r>
            <a:endParaRPr lang="en-ID" sz="48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 flipV="1">
            <a:off x="206348" y="808550"/>
            <a:ext cx="3089302" cy="2870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F124B5-ACBE-495A-A92C-38490F0B25F7}"/>
              </a:ext>
            </a:extLst>
          </p:cNvPr>
          <p:cNvSpPr/>
          <p:nvPr/>
        </p:nvSpPr>
        <p:spPr>
          <a:xfrm>
            <a:off x="206348" y="1329075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62F1F-3A25-423F-899F-ED4F19BE236E}"/>
              </a:ext>
            </a:extLst>
          </p:cNvPr>
          <p:cNvSpPr txBox="1"/>
          <p:nvPr/>
        </p:nvSpPr>
        <p:spPr>
          <a:xfrm>
            <a:off x="866480" y="872050"/>
            <a:ext cx="88302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cepat</a:t>
            </a:r>
            <a:r>
              <a:rPr lang="en-US" sz="2800" dirty="0"/>
              <a:t>, </a:t>
            </a:r>
            <a:r>
              <a:rPr lang="en-US" sz="2800" dirty="0" err="1"/>
              <a:t>karena</a:t>
            </a:r>
            <a:r>
              <a:rPr lang="en-US" sz="2800" dirty="0"/>
              <a:t> YOLO </a:t>
            </a:r>
            <a:r>
              <a:rPr lang="en-US" sz="2800" dirty="0" err="1"/>
              <a:t>menjadikan</a:t>
            </a:r>
            <a:r>
              <a:rPr lang="en-US" sz="2800" dirty="0"/>
              <a:t> </a:t>
            </a:r>
            <a:r>
              <a:rPr lang="en-US" sz="2800" dirty="0" err="1"/>
              <a:t>pendeteksian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memerlukan</a:t>
            </a:r>
            <a:r>
              <a:rPr lang="en-US" sz="2800" dirty="0"/>
              <a:t> </a:t>
            </a:r>
            <a:r>
              <a:rPr lang="en-US" sz="2800" dirty="0" err="1"/>
              <a:t>alur</a:t>
            </a:r>
            <a:r>
              <a:rPr lang="en-US" sz="2800" dirty="0"/>
              <a:t> yang </a:t>
            </a:r>
            <a:r>
              <a:rPr lang="en-US" sz="2800" dirty="0" err="1"/>
              <a:t>kompleks</a:t>
            </a:r>
            <a:endParaRPr lang="en-ID" sz="7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BF7810-671B-4210-88A7-F8E7C8270647}"/>
              </a:ext>
            </a:extLst>
          </p:cNvPr>
          <p:cNvSpPr/>
          <p:nvPr/>
        </p:nvSpPr>
        <p:spPr>
          <a:xfrm>
            <a:off x="206348" y="3029291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77E88-18B6-4902-A401-0986B942D8BF}"/>
              </a:ext>
            </a:extLst>
          </p:cNvPr>
          <p:cNvSpPr txBox="1"/>
          <p:nvPr/>
        </p:nvSpPr>
        <p:spPr>
          <a:xfrm>
            <a:off x="866480" y="2283254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global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citra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prediksi</a:t>
            </a:r>
            <a:r>
              <a:rPr lang="en-US" sz="2800" dirty="0"/>
              <a:t>.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i="1" dirty="0"/>
              <a:t>sliding window </a:t>
            </a:r>
            <a:r>
              <a:rPr lang="en-US" sz="2800" dirty="0"/>
              <a:t>dan Teknik </a:t>
            </a:r>
            <a:r>
              <a:rPr lang="en-US" sz="2800" dirty="0" err="1"/>
              <a:t>berbasis</a:t>
            </a:r>
            <a:r>
              <a:rPr lang="en-US" sz="2800" dirty="0"/>
              <a:t> </a:t>
            </a:r>
            <a:r>
              <a:rPr lang="en-US" sz="2800" i="1" dirty="0"/>
              <a:t>region proposal,</a:t>
            </a:r>
            <a:r>
              <a:rPr lang="en-US" sz="2800" dirty="0"/>
              <a:t> YOLO </a:t>
            </a:r>
            <a:r>
              <a:rPr lang="en-US" sz="2800" dirty="0" err="1"/>
              <a:t>melihat</a:t>
            </a:r>
            <a:r>
              <a:rPr lang="en-US" sz="2800" dirty="0"/>
              <a:t>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masa </a:t>
            </a:r>
            <a:r>
              <a:rPr lang="en-US" sz="2800" dirty="0" err="1"/>
              <a:t>pelatihan</a:t>
            </a:r>
            <a:r>
              <a:rPr lang="en-US" sz="2800" dirty="0"/>
              <a:t> dan </a:t>
            </a:r>
            <a:r>
              <a:rPr lang="en-US" sz="2800" dirty="0" err="1"/>
              <a:t>pengujian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implisit</a:t>
            </a:r>
            <a:endParaRPr lang="en-ID" sz="9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B3AA0E-651C-45D2-AA2C-21C496DA6E4C}"/>
              </a:ext>
            </a:extLst>
          </p:cNvPr>
          <p:cNvSpPr/>
          <p:nvPr/>
        </p:nvSpPr>
        <p:spPr>
          <a:xfrm>
            <a:off x="257080" y="5147817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FBA439-C914-4258-90EB-9247C64BF530}"/>
              </a:ext>
            </a:extLst>
          </p:cNvPr>
          <p:cNvSpPr txBox="1"/>
          <p:nvPr/>
        </p:nvSpPr>
        <p:spPr>
          <a:xfrm>
            <a:off x="838887" y="4581111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mempelajari</a:t>
            </a:r>
            <a:r>
              <a:rPr lang="en-US" sz="2800" dirty="0"/>
              <a:t> </a:t>
            </a:r>
            <a:r>
              <a:rPr lang="en-US" sz="2800" dirty="0" err="1"/>
              <a:t>menggeneralisasi</a:t>
            </a:r>
            <a:r>
              <a:rPr lang="en-US" sz="2800" dirty="0"/>
              <a:t> </a:t>
            </a:r>
            <a:r>
              <a:rPr lang="en-US" sz="2800" dirty="0" err="1"/>
              <a:t>representasi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dilatih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alami</a:t>
            </a:r>
            <a:r>
              <a:rPr lang="en-US" sz="2800" dirty="0"/>
              <a:t> dan </a:t>
            </a:r>
            <a:r>
              <a:rPr lang="en-US" sz="2800" dirty="0" err="1"/>
              <a:t>diuji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seni</a:t>
            </a:r>
            <a:r>
              <a:rPr lang="en-US" sz="2800" dirty="0"/>
              <a:t>, YOLO </a:t>
            </a:r>
            <a:r>
              <a:rPr lang="en-US" sz="2800" dirty="0" err="1"/>
              <a:t>mengungguli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pendeteksian</a:t>
            </a:r>
            <a:r>
              <a:rPr lang="en-US" sz="2800" dirty="0"/>
              <a:t> </a:t>
            </a:r>
            <a:r>
              <a:rPr lang="en-US" sz="2800" dirty="0" err="1"/>
              <a:t>terbaik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DPM dan R-CNN dengan </a:t>
            </a:r>
            <a:r>
              <a:rPr lang="en-US" sz="2800" dirty="0" err="1"/>
              <a:t>selisih</a:t>
            </a:r>
            <a:r>
              <a:rPr lang="en-US" sz="2800" dirty="0"/>
              <a:t>  </a:t>
            </a:r>
            <a:r>
              <a:rPr lang="en-US" sz="2800" dirty="0" err="1"/>
              <a:t>lebar</a:t>
            </a:r>
            <a:endParaRPr lang="en-ID" sz="9600" dirty="0"/>
          </a:p>
        </p:txBody>
      </p:sp>
    </p:spTree>
    <p:extLst>
      <p:ext uri="{BB962C8B-B14F-4D97-AF65-F5344CB8AC3E}">
        <p14:creationId xmlns:p14="http://schemas.microsoft.com/office/powerpoint/2010/main" val="17754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1797 -0.00116 L -3.54167E-6 -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118 3.7037E-7 L 4.375E-6 3.7037E-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 animBg="1"/>
      <p:bldP spid="23" grpId="0"/>
      <p:bldP spid="25" grpId="0" animBg="1"/>
      <p:bldP spid="31" grpId="0"/>
      <p:bldP spid="32" grpId="0" animBg="1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gency FB" panose="020B0503020202020204" pitchFamily="34" charset="0"/>
              </a:rPr>
              <a:t>KEUNGGULAN</a:t>
            </a:r>
            <a:endParaRPr lang="en-ID" sz="48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 flipV="1">
            <a:off x="206348" y="808550"/>
            <a:ext cx="3089302" cy="2870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F124B5-ACBE-495A-A92C-38490F0B25F7}"/>
              </a:ext>
            </a:extLst>
          </p:cNvPr>
          <p:cNvSpPr/>
          <p:nvPr/>
        </p:nvSpPr>
        <p:spPr>
          <a:xfrm>
            <a:off x="206348" y="1329075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62F1F-3A25-423F-899F-ED4F19BE236E}"/>
              </a:ext>
            </a:extLst>
          </p:cNvPr>
          <p:cNvSpPr txBox="1"/>
          <p:nvPr/>
        </p:nvSpPr>
        <p:spPr>
          <a:xfrm>
            <a:off x="866480" y="872050"/>
            <a:ext cx="88302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cepat</a:t>
            </a:r>
            <a:r>
              <a:rPr lang="en-US" sz="2800" dirty="0"/>
              <a:t>, </a:t>
            </a:r>
            <a:r>
              <a:rPr lang="en-US" sz="2800" dirty="0" err="1"/>
              <a:t>karena</a:t>
            </a:r>
            <a:r>
              <a:rPr lang="en-US" sz="2800" dirty="0"/>
              <a:t> YOLO </a:t>
            </a:r>
            <a:r>
              <a:rPr lang="en-US" sz="2800" dirty="0" err="1"/>
              <a:t>menjadikan</a:t>
            </a:r>
            <a:r>
              <a:rPr lang="en-US" sz="2800" dirty="0"/>
              <a:t> </a:t>
            </a:r>
            <a:r>
              <a:rPr lang="en-US" sz="2800" dirty="0" err="1"/>
              <a:t>pendeteksian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memerlukan</a:t>
            </a:r>
            <a:r>
              <a:rPr lang="en-US" sz="2800" dirty="0"/>
              <a:t> </a:t>
            </a:r>
            <a:r>
              <a:rPr lang="en-US" sz="2800" dirty="0" err="1"/>
              <a:t>alur</a:t>
            </a:r>
            <a:r>
              <a:rPr lang="en-US" sz="2800" dirty="0"/>
              <a:t> yang </a:t>
            </a:r>
            <a:r>
              <a:rPr lang="en-US" sz="2800" dirty="0" err="1"/>
              <a:t>kompleks</a:t>
            </a:r>
            <a:endParaRPr lang="en-ID" sz="7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BF7810-671B-4210-88A7-F8E7C8270647}"/>
              </a:ext>
            </a:extLst>
          </p:cNvPr>
          <p:cNvSpPr/>
          <p:nvPr/>
        </p:nvSpPr>
        <p:spPr>
          <a:xfrm>
            <a:off x="206348" y="3029291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77E88-18B6-4902-A401-0986B942D8BF}"/>
              </a:ext>
            </a:extLst>
          </p:cNvPr>
          <p:cNvSpPr txBox="1"/>
          <p:nvPr/>
        </p:nvSpPr>
        <p:spPr>
          <a:xfrm>
            <a:off x="866480" y="2283254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global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citra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prediksi</a:t>
            </a:r>
            <a:r>
              <a:rPr lang="en-US" sz="2800" dirty="0"/>
              <a:t>.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i="1" dirty="0"/>
              <a:t>sliding window </a:t>
            </a:r>
            <a:r>
              <a:rPr lang="en-US" sz="2800" dirty="0"/>
              <a:t>dan Teknik </a:t>
            </a:r>
            <a:r>
              <a:rPr lang="en-US" sz="2800" dirty="0" err="1"/>
              <a:t>berbasis</a:t>
            </a:r>
            <a:r>
              <a:rPr lang="en-US" sz="2800" dirty="0"/>
              <a:t> </a:t>
            </a:r>
            <a:r>
              <a:rPr lang="en-US" sz="2800" i="1" dirty="0"/>
              <a:t>region proposal,</a:t>
            </a:r>
            <a:r>
              <a:rPr lang="en-US" sz="2800" dirty="0"/>
              <a:t> YOLO </a:t>
            </a:r>
            <a:r>
              <a:rPr lang="en-US" sz="2800" dirty="0" err="1"/>
              <a:t>melihat</a:t>
            </a:r>
            <a:r>
              <a:rPr lang="en-US" sz="2800" dirty="0"/>
              <a:t>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masa </a:t>
            </a:r>
            <a:r>
              <a:rPr lang="en-US" sz="2800" dirty="0" err="1"/>
              <a:t>pelatihan</a:t>
            </a:r>
            <a:r>
              <a:rPr lang="en-US" sz="2800" dirty="0"/>
              <a:t> dan </a:t>
            </a:r>
            <a:r>
              <a:rPr lang="en-US" sz="2800" dirty="0" err="1"/>
              <a:t>pengujian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implisit</a:t>
            </a:r>
            <a:endParaRPr lang="en-ID" sz="9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B3AA0E-651C-45D2-AA2C-21C496DA6E4C}"/>
              </a:ext>
            </a:extLst>
          </p:cNvPr>
          <p:cNvSpPr/>
          <p:nvPr/>
        </p:nvSpPr>
        <p:spPr>
          <a:xfrm>
            <a:off x="257080" y="5147817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FBA439-C914-4258-90EB-9247C64BF530}"/>
              </a:ext>
            </a:extLst>
          </p:cNvPr>
          <p:cNvSpPr txBox="1"/>
          <p:nvPr/>
        </p:nvSpPr>
        <p:spPr>
          <a:xfrm>
            <a:off x="838887" y="4581111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mempelajari</a:t>
            </a:r>
            <a:r>
              <a:rPr lang="en-US" sz="2800" dirty="0"/>
              <a:t> </a:t>
            </a:r>
            <a:r>
              <a:rPr lang="en-US" sz="2800" dirty="0" err="1"/>
              <a:t>menggeneralisasi</a:t>
            </a:r>
            <a:r>
              <a:rPr lang="en-US" sz="2800" dirty="0"/>
              <a:t> </a:t>
            </a:r>
            <a:r>
              <a:rPr lang="en-US" sz="2800" dirty="0" err="1"/>
              <a:t>representasi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dilatih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alami</a:t>
            </a:r>
            <a:r>
              <a:rPr lang="en-US" sz="2800" dirty="0"/>
              <a:t> dan </a:t>
            </a:r>
            <a:r>
              <a:rPr lang="en-US" sz="2800" dirty="0" err="1"/>
              <a:t>diuji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seni</a:t>
            </a:r>
            <a:r>
              <a:rPr lang="en-US" sz="2800" dirty="0"/>
              <a:t>, YOLO </a:t>
            </a:r>
            <a:r>
              <a:rPr lang="en-US" sz="2800" dirty="0" err="1"/>
              <a:t>mengungguli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pendeteksian</a:t>
            </a:r>
            <a:r>
              <a:rPr lang="en-US" sz="2800" dirty="0"/>
              <a:t> </a:t>
            </a:r>
            <a:r>
              <a:rPr lang="en-US" sz="2800" dirty="0" err="1"/>
              <a:t>terbaik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DPM dan R-CNN dengan </a:t>
            </a:r>
            <a:r>
              <a:rPr lang="en-US" sz="2800" dirty="0" err="1"/>
              <a:t>selisih</a:t>
            </a:r>
            <a:r>
              <a:rPr lang="en-US" sz="2800" dirty="0"/>
              <a:t>  </a:t>
            </a:r>
            <a:r>
              <a:rPr lang="en-US" sz="2800" dirty="0" err="1"/>
              <a:t>lebar</a:t>
            </a:r>
            <a:endParaRPr lang="en-ID" sz="9600" dirty="0"/>
          </a:p>
        </p:txBody>
      </p:sp>
    </p:spTree>
    <p:extLst>
      <p:ext uri="{BB962C8B-B14F-4D97-AF65-F5344CB8AC3E}">
        <p14:creationId xmlns:p14="http://schemas.microsoft.com/office/powerpoint/2010/main" val="1269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 animBg="1"/>
      <p:bldP spid="23" grpId="0"/>
      <p:bldP spid="25" grpId="0" animBg="1"/>
      <p:bldP spid="31" grpId="0"/>
      <p:bldP spid="32" grpId="0" animBg="1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F6061C-CE29-46E4-91D4-082D04DE54C8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532366-B3F2-4311-82DA-166DF1EB48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BAC46C-FC6E-4F42-82A5-724C7F4DB757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FD4B3E-1964-4218-977A-40FC05E1FAFA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0D7F-35BF-4DB7-BBA1-FAD6FD3B624D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55D5C-901D-4A73-ABF6-2CFB36B127BA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794288C-F740-4933-BD37-A103A95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71FC209-F278-4F64-BA69-13C57267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gency FB" panose="020B0503020202020204" pitchFamily="34" charset="0"/>
              </a:rPr>
              <a:t>KEUNGGULAN</a:t>
            </a:r>
            <a:endParaRPr lang="en-ID" sz="48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 flipV="1">
            <a:off x="206348" y="808550"/>
            <a:ext cx="3089302" cy="2870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1ACE2-F480-4291-A888-F79C639E8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6" y="1104965"/>
            <a:ext cx="9638178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F6061C-CE29-46E4-91D4-082D04DE54C8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532366-B3F2-4311-82DA-166DF1EB48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BAC46C-FC6E-4F42-82A5-724C7F4DB757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FD4B3E-1964-4218-977A-40FC05E1FAFA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0D7F-35BF-4DB7-BBA1-FAD6FD3B624D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55D5C-901D-4A73-ABF6-2CFB36B127BA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794288C-F740-4933-BD37-A103A952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71FC209-F278-4F64-BA69-13C57267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gency FB" panose="020B0503020202020204" pitchFamily="34" charset="0"/>
              </a:rPr>
              <a:t>KEUNGGULAN</a:t>
            </a:r>
            <a:endParaRPr lang="en-ID" sz="48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 flipV="1">
            <a:off x="206348" y="808550"/>
            <a:ext cx="3089302" cy="2870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1ACE2-F480-4291-A888-F79C639E8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6" y="1104965"/>
            <a:ext cx="9638178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7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ABE3211-6FB8-48B8-9F64-DB8AAB0BA3C0}"/>
              </a:ext>
            </a:extLst>
          </p:cNvPr>
          <p:cNvSpPr/>
          <p:nvPr/>
        </p:nvSpPr>
        <p:spPr>
          <a:xfrm>
            <a:off x="206348" y="1757470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B2D24-AC4C-4BDB-A139-CD357646AB4A}"/>
              </a:ext>
            </a:extLst>
          </p:cNvPr>
          <p:cNvSpPr txBox="1"/>
          <p:nvPr/>
        </p:nvSpPr>
        <p:spPr>
          <a:xfrm>
            <a:off x="866480" y="1300445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pendekatan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dengan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sebelumnya</a:t>
            </a:r>
            <a:r>
              <a:rPr lang="en-US" sz="2800" dirty="0"/>
              <a:t>, </a:t>
            </a:r>
            <a:r>
              <a:rPr lang="en-US" sz="2800" dirty="0" err="1"/>
              <a:t>yakni</a:t>
            </a:r>
            <a:r>
              <a:rPr lang="en-US" sz="2800" dirty="0"/>
              <a:t>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syaraf</a:t>
            </a:r>
            <a:r>
              <a:rPr lang="en-US" sz="2800" dirty="0"/>
              <a:t> </a:t>
            </a:r>
            <a:r>
              <a:rPr lang="en-US" sz="2800" dirty="0" err="1"/>
              <a:t>tunggal</a:t>
            </a:r>
            <a:r>
              <a:rPr lang="en-US" sz="2800" dirty="0"/>
              <a:t> (</a:t>
            </a:r>
            <a:r>
              <a:rPr lang="en-US" sz="2800" i="1" dirty="0"/>
              <a:t>Single Neural Network</a:t>
            </a:r>
            <a:r>
              <a:rPr lang="en-US" sz="2800" dirty="0"/>
              <a:t>) pada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endParaRPr lang="en-ID" sz="72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74C3FB-9014-4E92-85EF-1C56A302740E}"/>
              </a:ext>
            </a:extLst>
          </p:cNvPr>
          <p:cNvSpPr/>
          <p:nvPr/>
        </p:nvSpPr>
        <p:spPr>
          <a:xfrm>
            <a:off x="206348" y="3745059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3EE87-9F35-4CA8-99A4-48BFD9153FA5}"/>
              </a:ext>
            </a:extLst>
          </p:cNvPr>
          <p:cNvSpPr txBox="1"/>
          <p:nvPr/>
        </p:nvSpPr>
        <p:spPr>
          <a:xfrm>
            <a:off x="866480" y="2999022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membagi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wilayah-wilayah </a:t>
            </a:r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memprediksi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</a:t>
            </a:r>
            <a:r>
              <a:rPr lang="en-US" sz="2800" dirty="0" err="1"/>
              <a:t>pembatas</a:t>
            </a:r>
            <a:r>
              <a:rPr lang="en-US" sz="2800" dirty="0"/>
              <a:t> dan </a:t>
            </a:r>
            <a:r>
              <a:rPr lang="en-US" sz="2800" dirty="0" err="1"/>
              <a:t>probabilitas</a:t>
            </a:r>
            <a:r>
              <a:rPr lang="en-US" sz="2800" dirty="0"/>
              <a:t>,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wilayah </a:t>
            </a:r>
            <a:r>
              <a:rPr lang="en-US" sz="2800" dirty="0" err="1"/>
              <a:t>pembatas</a:t>
            </a:r>
            <a:r>
              <a:rPr lang="en-US" sz="2800" dirty="0"/>
              <a:t> </a:t>
            </a:r>
            <a:r>
              <a:rPr lang="en-US" sz="2800" dirty="0" err="1"/>
              <a:t>ditimbang</a:t>
            </a:r>
            <a:r>
              <a:rPr lang="en-US" sz="2800" dirty="0"/>
              <a:t> </a:t>
            </a:r>
            <a:r>
              <a:rPr lang="en-US" sz="2800" dirty="0" err="1"/>
              <a:t>probabilitasnya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mengklasifikasian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bukan</a:t>
            </a:r>
            <a:endParaRPr lang="en-ID" sz="9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F37182-CB30-4475-A941-55EFAECD838C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1B2AB8-D080-4C91-8701-AA4BAC2E25E7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5422798" y="2847154"/>
            <a:ext cx="1344661" cy="13464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7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60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4.44444E-6 L 2.08333E-7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-0.00185 L -0.0011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45 -2.59259E-6 L -2.29167E-6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74 2.96296E-6 L 5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21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9FA3B11-7466-463F-B3AF-1ED384CFABA8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AEBA8-CD63-469F-89A8-40430A3E021E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9E6003F-0619-4C0E-910E-C803A22C7E7A}"/>
              </a:ext>
            </a:extLst>
          </p:cNvPr>
          <p:cNvSpPr/>
          <p:nvPr/>
        </p:nvSpPr>
        <p:spPr>
          <a:xfrm>
            <a:off x="206348" y="1757470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42626-A05B-4A2E-AE58-412F0E5EFD96}"/>
              </a:ext>
            </a:extLst>
          </p:cNvPr>
          <p:cNvSpPr txBox="1"/>
          <p:nvPr/>
        </p:nvSpPr>
        <p:spPr>
          <a:xfrm>
            <a:off x="866480" y="1300445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pendekatan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dengan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sebelumnya</a:t>
            </a:r>
            <a:r>
              <a:rPr lang="en-US" sz="2800" dirty="0"/>
              <a:t>, </a:t>
            </a:r>
            <a:r>
              <a:rPr lang="en-US" sz="2800" dirty="0" err="1"/>
              <a:t>yakni</a:t>
            </a:r>
            <a:r>
              <a:rPr lang="en-US" sz="2800" dirty="0"/>
              <a:t>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syaraf</a:t>
            </a:r>
            <a:r>
              <a:rPr lang="en-US" sz="2800" dirty="0"/>
              <a:t> </a:t>
            </a:r>
            <a:r>
              <a:rPr lang="en-US" sz="2800" dirty="0" err="1"/>
              <a:t>tunggal</a:t>
            </a:r>
            <a:r>
              <a:rPr lang="en-US" sz="2800" dirty="0"/>
              <a:t> (</a:t>
            </a:r>
            <a:r>
              <a:rPr lang="en-US" sz="2800" i="1" dirty="0"/>
              <a:t>Single Neural Network</a:t>
            </a:r>
            <a:r>
              <a:rPr lang="en-US" sz="2800" dirty="0"/>
              <a:t>) pada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endParaRPr lang="en-ID" sz="7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F57812-2E2D-41E2-97C9-B6C5A4148A75}"/>
              </a:ext>
            </a:extLst>
          </p:cNvPr>
          <p:cNvSpPr/>
          <p:nvPr/>
        </p:nvSpPr>
        <p:spPr>
          <a:xfrm>
            <a:off x="206348" y="3745059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C089C9-AF66-45F7-9FCF-678CD167408C}"/>
              </a:ext>
            </a:extLst>
          </p:cNvPr>
          <p:cNvSpPr txBox="1"/>
          <p:nvPr/>
        </p:nvSpPr>
        <p:spPr>
          <a:xfrm>
            <a:off x="866480" y="2999022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membagi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wilayah-wilayah </a:t>
            </a:r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memprediksi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</a:t>
            </a:r>
            <a:r>
              <a:rPr lang="en-US" sz="2800" dirty="0" err="1"/>
              <a:t>pembatas</a:t>
            </a:r>
            <a:r>
              <a:rPr lang="en-US" sz="2800" dirty="0"/>
              <a:t> dan </a:t>
            </a:r>
            <a:r>
              <a:rPr lang="en-US" sz="2800" dirty="0" err="1"/>
              <a:t>probabilitas</a:t>
            </a:r>
            <a:r>
              <a:rPr lang="en-US" sz="2800" dirty="0"/>
              <a:t>,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wilayah </a:t>
            </a:r>
            <a:r>
              <a:rPr lang="en-US" sz="2800" dirty="0" err="1"/>
              <a:t>pembatas</a:t>
            </a:r>
            <a:r>
              <a:rPr lang="en-US" sz="2800" dirty="0"/>
              <a:t> </a:t>
            </a:r>
            <a:r>
              <a:rPr lang="en-US" sz="2800" dirty="0" err="1"/>
              <a:t>ditimbang</a:t>
            </a:r>
            <a:r>
              <a:rPr lang="en-US" sz="2800" dirty="0"/>
              <a:t> </a:t>
            </a:r>
            <a:r>
              <a:rPr lang="en-US" sz="2800" dirty="0" err="1"/>
              <a:t>probabilitasnya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mengklasifikasian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bukan</a:t>
            </a:r>
            <a:endParaRPr lang="en-ID" sz="9600" dirty="0"/>
          </a:p>
        </p:txBody>
      </p:sp>
    </p:spTree>
    <p:extLst>
      <p:ext uri="{BB962C8B-B14F-4D97-AF65-F5344CB8AC3E}">
        <p14:creationId xmlns:p14="http://schemas.microsoft.com/office/powerpoint/2010/main" val="35817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ABE3211-6FB8-48B8-9F64-DB8AAB0BA3C0}"/>
              </a:ext>
            </a:extLst>
          </p:cNvPr>
          <p:cNvSpPr/>
          <p:nvPr/>
        </p:nvSpPr>
        <p:spPr>
          <a:xfrm>
            <a:off x="206348" y="1757470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B2D24-AC4C-4BDB-A139-CD357646AB4A}"/>
              </a:ext>
            </a:extLst>
          </p:cNvPr>
          <p:cNvSpPr txBox="1"/>
          <p:nvPr/>
        </p:nvSpPr>
        <p:spPr>
          <a:xfrm>
            <a:off x="866480" y="1300445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pendekatan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dengan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sebelumnya</a:t>
            </a:r>
            <a:r>
              <a:rPr lang="en-US" sz="2800" dirty="0"/>
              <a:t>, </a:t>
            </a:r>
            <a:r>
              <a:rPr lang="en-US" sz="2800" dirty="0" err="1"/>
              <a:t>yakni</a:t>
            </a:r>
            <a:r>
              <a:rPr lang="en-US" sz="2800" dirty="0"/>
              <a:t>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syaraf</a:t>
            </a:r>
            <a:r>
              <a:rPr lang="en-US" sz="2800" dirty="0"/>
              <a:t> </a:t>
            </a:r>
            <a:r>
              <a:rPr lang="en-US" sz="2800" dirty="0" err="1"/>
              <a:t>tunggal</a:t>
            </a:r>
            <a:r>
              <a:rPr lang="en-US" sz="2800" dirty="0"/>
              <a:t> (</a:t>
            </a:r>
            <a:r>
              <a:rPr lang="en-US" sz="2800" i="1" dirty="0"/>
              <a:t>Single Neural Network</a:t>
            </a:r>
            <a:r>
              <a:rPr lang="en-US" sz="2800" dirty="0"/>
              <a:t>) pada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endParaRPr lang="en-ID" sz="72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74C3FB-9014-4E92-85EF-1C56A302740E}"/>
              </a:ext>
            </a:extLst>
          </p:cNvPr>
          <p:cNvSpPr/>
          <p:nvPr/>
        </p:nvSpPr>
        <p:spPr>
          <a:xfrm>
            <a:off x="206348" y="3745059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3EE87-9F35-4CA8-99A4-48BFD9153FA5}"/>
              </a:ext>
            </a:extLst>
          </p:cNvPr>
          <p:cNvSpPr txBox="1"/>
          <p:nvPr/>
        </p:nvSpPr>
        <p:spPr>
          <a:xfrm>
            <a:off x="866480" y="2999022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membagi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wilayah-wilayah </a:t>
            </a:r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memprediksi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</a:t>
            </a:r>
            <a:r>
              <a:rPr lang="en-US" sz="2800" dirty="0" err="1"/>
              <a:t>pembatas</a:t>
            </a:r>
            <a:r>
              <a:rPr lang="en-US" sz="2800" dirty="0"/>
              <a:t> dan </a:t>
            </a:r>
            <a:r>
              <a:rPr lang="en-US" sz="2800" dirty="0" err="1"/>
              <a:t>probabilitas</a:t>
            </a:r>
            <a:r>
              <a:rPr lang="en-US" sz="2800" dirty="0"/>
              <a:t>,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wilayah </a:t>
            </a:r>
            <a:r>
              <a:rPr lang="en-US" sz="2800" dirty="0" err="1"/>
              <a:t>pembatas</a:t>
            </a:r>
            <a:r>
              <a:rPr lang="en-US" sz="2800" dirty="0"/>
              <a:t> </a:t>
            </a:r>
            <a:r>
              <a:rPr lang="en-US" sz="2800" dirty="0" err="1"/>
              <a:t>ditimbang</a:t>
            </a:r>
            <a:r>
              <a:rPr lang="en-US" sz="2800" dirty="0"/>
              <a:t> </a:t>
            </a:r>
            <a:r>
              <a:rPr lang="en-US" sz="2800" dirty="0" err="1"/>
              <a:t>probabilitasnya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mengklasifikasian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bukan</a:t>
            </a:r>
            <a:endParaRPr lang="en-ID" sz="9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F37182-CB30-4475-A941-55EFAECD838C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1B2AB8-D080-4C91-8701-AA4BAC2E25E7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1797 -0.00116 L -3.54167E-6 -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118 3.7037E-7 L 4.375E-6 3.7037E-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9FA3B11-7466-463F-B3AF-1ED384CFABA8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8AEBA8-CD63-469F-89A8-40430A3E021E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9E6003F-0619-4C0E-910E-C803A22C7E7A}"/>
              </a:ext>
            </a:extLst>
          </p:cNvPr>
          <p:cNvSpPr/>
          <p:nvPr/>
        </p:nvSpPr>
        <p:spPr>
          <a:xfrm>
            <a:off x="206348" y="1757470"/>
            <a:ext cx="495516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42626-A05B-4A2E-AE58-412F0E5EFD96}"/>
              </a:ext>
            </a:extLst>
          </p:cNvPr>
          <p:cNvSpPr txBox="1"/>
          <p:nvPr/>
        </p:nvSpPr>
        <p:spPr>
          <a:xfrm>
            <a:off x="866480" y="1300445"/>
            <a:ext cx="8830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YOLO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pendekatan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dengan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sebelumnya</a:t>
            </a:r>
            <a:r>
              <a:rPr lang="en-US" sz="2800" dirty="0"/>
              <a:t>, </a:t>
            </a:r>
            <a:r>
              <a:rPr lang="en-US" sz="2800" dirty="0" err="1"/>
              <a:t>yakni</a:t>
            </a:r>
            <a:r>
              <a:rPr lang="en-US" sz="2800" dirty="0"/>
              <a:t>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syaraf</a:t>
            </a:r>
            <a:r>
              <a:rPr lang="en-US" sz="2800" dirty="0"/>
              <a:t> </a:t>
            </a:r>
            <a:r>
              <a:rPr lang="en-US" sz="2800" dirty="0" err="1"/>
              <a:t>tunggal</a:t>
            </a:r>
            <a:r>
              <a:rPr lang="en-US" sz="2800" dirty="0"/>
              <a:t> (</a:t>
            </a:r>
            <a:r>
              <a:rPr lang="en-US" sz="2800" i="1" dirty="0"/>
              <a:t>Single Neural Network</a:t>
            </a:r>
            <a:r>
              <a:rPr lang="en-US" sz="2800" dirty="0"/>
              <a:t>) pada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endParaRPr lang="en-ID" sz="7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F57812-2E2D-41E2-97C9-B6C5A4148A75}"/>
              </a:ext>
            </a:extLst>
          </p:cNvPr>
          <p:cNvSpPr/>
          <p:nvPr/>
        </p:nvSpPr>
        <p:spPr>
          <a:xfrm>
            <a:off x="206348" y="3745059"/>
            <a:ext cx="481577" cy="495516"/>
          </a:xfrm>
          <a:prstGeom prst="ellipse">
            <a:avLst/>
          </a:prstGeom>
          <a:solidFill>
            <a:srgbClr val="FFC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C089C9-AF66-45F7-9FCF-678CD167408C}"/>
              </a:ext>
            </a:extLst>
          </p:cNvPr>
          <p:cNvSpPr txBox="1"/>
          <p:nvPr/>
        </p:nvSpPr>
        <p:spPr>
          <a:xfrm>
            <a:off x="866480" y="2999022"/>
            <a:ext cx="8830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membagi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wilayah-wilayah </a:t>
            </a:r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memprediksi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</a:t>
            </a:r>
            <a:r>
              <a:rPr lang="en-US" sz="2800" dirty="0" err="1"/>
              <a:t>pembatas</a:t>
            </a:r>
            <a:r>
              <a:rPr lang="en-US" sz="2800" dirty="0"/>
              <a:t> dan </a:t>
            </a:r>
            <a:r>
              <a:rPr lang="en-US" sz="2800" dirty="0" err="1"/>
              <a:t>probabilitas</a:t>
            </a:r>
            <a:r>
              <a:rPr lang="en-US" sz="2800" dirty="0"/>
              <a:t>,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kotak</a:t>
            </a:r>
            <a:r>
              <a:rPr lang="en-US" sz="2800" dirty="0"/>
              <a:t> wilayah </a:t>
            </a:r>
            <a:r>
              <a:rPr lang="en-US" sz="2800" dirty="0" err="1"/>
              <a:t>pembatas</a:t>
            </a:r>
            <a:r>
              <a:rPr lang="en-US" sz="2800" dirty="0"/>
              <a:t> </a:t>
            </a:r>
            <a:r>
              <a:rPr lang="en-US" sz="2800" dirty="0" err="1"/>
              <a:t>ditimbang</a:t>
            </a:r>
            <a:r>
              <a:rPr lang="en-US" sz="2800" dirty="0"/>
              <a:t> </a:t>
            </a:r>
            <a:r>
              <a:rPr lang="en-US" sz="2800" dirty="0" err="1"/>
              <a:t>probabilitasnya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mengklasifikasian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bukan</a:t>
            </a:r>
            <a:endParaRPr lang="en-ID" sz="9600" dirty="0"/>
          </a:p>
        </p:txBody>
      </p:sp>
    </p:spTree>
    <p:extLst>
      <p:ext uri="{BB962C8B-B14F-4D97-AF65-F5344CB8AC3E}">
        <p14:creationId xmlns:p14="http://schemas.microsoft.com/office/powerpoint/2010/main" val="24623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9E912-A61A-44D3-BA73-B18F36018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9" t="5619" r="3214" b="4381"/>
          <a:stretch/>
        </p:blipFill>
        <p:spPr>
          <a:xfrm>
            <a:off x="28454" y="1210367"/>
            <a:ext cx="9853640" cy="52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2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9E912-A61A-44D3-BA73-B18F36018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9" t="5619" r="3214" b="4381"/>
          <a:stretch/>
        </p:blipFill>
        <p:spPr>
          <a:xfrm>
            <a:off x="28454" y="1210367"/>
            <a:ext cx="9853640" cy="52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6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3E1F59-A8CD-49C8-B013-E93AAE029D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297" y="1092057"/>
            <a:ext cx="9325976" cy="57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YOU ONLY LOOK ONCE (YOLO)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A3E1F59-A8CD-49C8-B013-E93AAE029D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297" y="1092057"/>
            <a:ext cx="9325976" cy="57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DESAIN JARINGAN YOLO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BBE2E4-80F9-4B4A-8273-121D7C8A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5795" y="1979206"/>
            <a:ext cx="10288910" cy="45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9A9328-1C5D-46D3-9BC7-6F65E22C7595}"/>
              </a:ext>
            </a:extLst>
          </p:cNvPr>
          <p:cNvGrpSpPr/>
          <p:nvPr/>
        </p:nvGrpSpPr>
        <p:grpSpPr>
          <a:xfrm>
            <a:off x="0" y="11254"/>
            <a:ext cx="12192680" cy="6858000"/>
            <a:chOff x="0" y="0"/>
            <a:chExt cx="1219268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60280E-E0CD-4951-9DFD-04DB6E1F09F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A3BEEF-E6ED-493C-892A-F5724354F094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E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FBD35-B8A0-4311-B906-80AC78398236}"/>
                </a:ext>
              </a:extLst>
            </p:cNvPr>
            <p:cNvSpPr txBox="1"/>
            <p:nvPr/>
          </p:nvSpPr>
          <p:spPr>
            <a:xfrm rot="16200000">
              <a:off x="10785612" y="317378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Deep Learning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AFC6B-E189-4BE9-9557-444F3BA37E2E}"/>
              </a:ext>
            </a:extLst>
          </p:cNvPr>
          <p:cNvGrpSpPr/>
          <p:nvPr/>
        </p:nvGrpSpPr>
        <p:grpSpPr>
          <a:xfrm>
            <a:off x="-444441" y="10449"/>
            <a:ext cx="12247555" cy="6858000"/>
            <a:chOff x="0" y="0"/>
            <a:chExt cx="1224755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B2775E-A26E-4FB4-9360-3BFEC1A8520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75B7D2-2EBE-436E-9292-808EE3B66251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30B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307E44-946E-4311-BC09-58F1CE0F99B0}"/>
                </a:ext>
              </a:extLst>
            </p:cNvPr>
            <p:cNvSpPr txBox="1"/>
            <p:nvPr/>
          </p:nvSpPr>
          <p:spPr>
            <a:xfrm rot="16200000">
              <a:off x="10840487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CNN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70040-DDA1-4A9F-81E8-BC75D59C82C1}"/>
              </a:ext>
            </a:extLst>
          </p:cNvPr>
          <p:cNvGrpSpPr/>
          <p:nvPr/>
        </p:nvGrpSpPr>
        <p:grpSpPr>
          <a:xfrm>
            <a:off x="-654589" y="-11254"/>
            <a:ext cx="12062139" cy="6858000"/>
            <a:chOff x="0" y="0"/>
            <a:chExt cx="122472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74838-4DBE-48C8-A0D4-A55A833521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2F4F53-2F97-443B-973E-829BA85A1C3B}"/>
                </a:ext>
              </a:extLst>
            </p:cNvPr>
            <p:cNvSpPr/>
            <p:nvPr/>
          </p:nvSpPr>
          <p:spPr>
            <a:xfrm>
              <a:off x="10776155" y="2004197"/>
              <a:ext cx="1415845" cy="2887705"/>
            </a:xfrm>
            <a:custGeom>
              <a:avLst/>
              <a:gdLst>
                <a:gd name="connsiteX0" fmla="*/ 1415845 w 1415845"/>
                <a:gd name="connsiteY0" fmla="*/ 0 h 2887705"/>
                <a:gd name="connsiteX1" fmla="*/ 1415845 w 1415845"/>
                <a:gd name="connsiteY1" fmla="*/ 2887705 h 2887705"/>
                <a:gd name="connsiteX2" fmla="*/ 1297565 w 1415845"/>
                <a:gd name="connsiteY2" fmla="*/ 2881732 h 2887705"/>
                <a:gd name="connsiteX3" fmla="*/ 0 w 1415845"/>
                <a:gd name="connsiteY3" fmla="*/ 1443852 h 2887705"/>
                <a:gd name="connsiteX4" fmla="*/ 1297565 w 1415845"/>
                <a:gd name="connsiteY4" fmla="*/ 5972 h 288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845" h="2887705">
                  <a:moveTo>
                    <a:pt x="1415845" y="0"/>
                  </a:moveTo>
                  <a:lnTo>
                    <a:pt x="1415845" y="2887705"/>
                  </a:lnTo>
                  <a:lnTo>
                    <a:pt x="1297565" y="2881732"/>
                  </a:lnTo>
                  <a:cubicBezTo>
                    <a:pt x="568742" y="2807716"/>
                    <a:pt x="0" y="2192202"/>
                    <a:pt x="0" y="1443852"/>
                  </a:cubicBezTo>
                  <a:cubicBezTo>
                    <a:pt x="0" y="695502"/>
                    <a:pt x="568742" y="79988"/>
                    <a:pt x="1297565" y="597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22D120-9A0E-44D1-BB0F-A5C99A6C728B}"/>
                </a:ext>
              </a:extLst>
            </p:cNvPr>
            <p:cNvSpPr txBox="1"/>
            <p:nvPr/>
          </p:nvSpPr>
          <p:spPr>
            <a:xfrm rot="16200000">
              <a:off x="10840205" y="3184237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gency FB" panose="020B0503020202020204" pitchFamily="34" charset="0"/>
                </a:rPr>
                <a:t>YOLO</a:t>
              </a:r>
              <a:endParaRPr lang="en-ID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57CC8-CDA4-4B85-A2D1-0025AC92F753}"/>
              </a:ext>
            </a:extLst>
          </p:cNvPr>
          <p:cNvGrpSpPr/>
          <p:nvPr/>
        </p:nvGrpSpPr>
        <p:grpSpPr>
          <a:xfrm>
            <a:off x="9361230" y="200656"/>
            <a:ext cx="1997872" cy="607894"/>
            <a:chOff x="10261849" y="179506"/>
            <a:chExt cx="2006600" cy="6078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F5C21E-6410-4E70-A276-68A3C7C53D58}"/>
                </a:ext>
              </a:extLst>
            </p:cNvPr>
            <p:cNvSpPr/>
            <p:nvPr/>
          </p:nvSpPr>
          <p:spPr>
            <a:xfrm>
              <a:off x="10261849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052A35-4796-4C71-BD6E-D8777F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6F0C2DE-A17E-4E5F-8777-0AC3B341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5642CB-FDBC-4FFD-AF04-F47368A7F666}"/>
              </a:ext>
            </a:extLst>
          </p:cNvPr>
          <p:cNvSpPr txBox="1"/>
          <p:nvPr/>
        </p:nvSpPr>
        <p:spPr>
          <a:xfrm>
            <a:off x="0" y="6025"/>
            <a:ext cx="547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gency FB" panose="020B0503020202020204" pitchFamily="34" charset="0"/>
              </a:rPr>
              <a:t>DESAIN JARINGAN YOLO</a:t>
            </a:r>
            <a:endParaRPr lang="en-ID" sz="4000" b="1" dirty="0">
              <a:latin typeface="Agency FB" panose="020B0503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EA88F-8DC6-4C4F-B1B9-421E4020E384}"/>
              </a:ext>
            </a:extLst>
          </p:cNvPr>
          <p:cNvCxnSpPr>
            <a:cxnSpLocks/>
          </p:cNvCxnSpPr>
          <p:nvPr/>
        </p:nvCxnSpPr>
        <p:spPr>
          <a:xfrm>
            <a:off x="0" y="800336"/>
            <a:ext cx="565155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BBE2E4-80F9-4B4A-8273-121D7C8A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5795" y="1979206"/>
            <a:ext cx="10288910" cy="450766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A6D9C66C-5D34-496C-86D9-3EBCB9A733D3}"/>
              </a:ext>
            </a:extLst>
          </p:cNvPr>
          <p:cNvSpPr/>
          <p:nvPr/>
        </p:nvSpPr>
        <p:spPr>
          <a:xfrm>
            <a:off x="3904306" y="4556507"/>
            <a:ext cx="4302260" cy="43022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C6A2B7EA-3D03-4256-8A08-CB17A216B9A0}"/>
              </a:ext>
            </a:extLst>
          </p:cNvPr>
          <p:cNvSpPr/>
          <p:nvPr/>
        </p:nvSpPr>
        <p:spPr>
          <a:xfrm>
            <a:off x="2083448" y="2771287"/>
            <a:ext cx="7872704" cy="7872698"/>
          </a:xfrm>
          <a:prstGeom prst="donut">
            <a:avLst>
              <a:gd name="adj" fmla="val 1053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65B69D7-59B4-407B-926D-EB79A2CAEB2C}"/>
              </a:ext>
            </a:extLst>
          </p:cNvPr>
          <p:cNvSpPr/>
          <p:nvPr/>
        </p:nvSpPr>
        <p:spPr>
          <a:xfrm>
            <a:off x="409971" y="1107377"/>
            <a:ext cx="11200528" cy="11200518"/>
          </a:xfrm>
          <a:prstGeom prst="donut">
            <a:avLst>
              <a:gd name="adj" fmla="val 827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15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236044-9390-4F93-9054-15DA389FF3CC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AB55772-AED9-491B-86D1-1F8C2DE79650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C66337-18D1-4153-A1D7-E07DB72E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83848-8EA0-4EA4-9C26-6471FC028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C2F72B-57AF-49E3-8617-1B706568C3B6}"/>
              </a:ext>
            </a:extLst>
          </p:cNvPr>
          <p:cNvSpPr txBox="1"/>
          <p:nvPr/>
        </p:nvSpPr>
        <p:spPr>
          <a:xfrm>
            <a:off x="-65314" y="-29287"/>
            <a:ext cx="5156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atin typeface="Agency FB" panose="020B0503020202020204" pitchFamily="34" charset="0"/>
              </a:rPr>
              <a:t>Metode</a:t>
            </a:r>
            <a:r>
              <a:rPr lang="en-US" sz="6000" b="1" dirty="0">
                <a:latin typeface="Agency FB" panose="020B0503020202020204" pitchFamily="34" charset="0"/>
              </a:rPr>
              <a:t> </a:t>
            </a:r>
            <a:r>
              <a:rPr lang="en-US" sz="6000" b="1" dirty="0" err="1">
                <a:latin typeface="Agency FB" panose="020B0503020202020204" pitchFamily="34" charset="0"/>
              </a:rPr>
              <a:t>Penelitian</a:t>
            </a:r>
            <a:endParaRPr lang="en-ID" sz="6000" b="1" dirty="0"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4E3909-33A2-4880-A745-C19F981AA7C8}"/>
              </a:ext>
            </a:extLst>
          </p:cNvPr>
          <p:cNvCxnSpPr>
            <a:cxnSpLocks/>
          </p:cNvCxnSpPr>
          <p:nvPr/>
        </p:nvCxnSpPr>
        <p:spPr>
          <a:xfrm>
            <a:off x="32657" y="1051690"/>
            <a:ext cx="512425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5FD2B86-9101-46BE-8B1C-B390AF61D1CB}"/>
              </a:ext>
            </a:extLst>
          </p:cNvPr>
          <p:cNvSpPr/>
          <p:nvPr/>
        </p:nvSpPr>
        <p:spPr>
          <a:xfrm>
            <a:off x="2192009" y="1202657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ID" sz="2000" b="1" dirty="0" err="1">
                <a:solidFill>
                  <a:schemeClr val="tx1"/>
                </a:solidFill>
              </a:rPr>
              <a:t>ulai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E188D-E419-4F64-B1A9-99A572B48FF2}"/>
              </a:ext>
            </a:extLst>
          </p:cNvPr>
          <p:cNvSpPr/>
          <p:nvPr/>
        </p:nvSpPr>
        <p:spPr>
          <a:xfrm>
            <a:off x="5464980" y="1202656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Studi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Literatur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Pengumpulan</a:t>
            </a:r>
            <a:r>
              <a:rPr lang="en-US" sz="2000" b="1" dirty="0">
                <a:solidFill>
                  <a:schemeClr val="tx1"/>
                </a:solidFill>
              </a:rPr>
              <a:t> Data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2AF3A-A668-4712-8614-84530B82F7C6}"/>
              </a:ext>
            </a:extLst>
          </p:cNvPr>
          <p:cNvSpPr/>
          <p:nvPr/>
        </p:nvSpPr>
        <p:spPr>
          <a:xfrm>
            <a:off x="8737951" y="1202632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200"/>
            </a:pPr>
            <a:r>
              <a:rPr lang="en-US" sz="2000" b="1" dirty="0" err="1">
                <a:solidFill>
                  <a:schemeClr val="tx1"/>
                </a:solidFill>
              </a:rPr>
              <a:t>Perancangan</a:t>
            </a:r>
            <a:r>
              <a:rPr lang="en-US" sz="2000" b="1" dirty="0">
                <a:solidFill>
                  <a:schemeClr val="tx1"/>
                </a:solidFill>
              </a:rPr>
              <a:t> Program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C932-C5AE-4F7A-9C6F-2D806109709C}"/>
              </a:ext>
            </a:extLst>
          </p:cNvPr>
          <p:cNvSpPr/>
          <p:nvPr/>
        </p:nvSpPr>
        <p:spPr>
          <a:xfrm>
            <a:off x="8737951" y="3339931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200"/>
            </a:pPr>
            <a:r>
              <a:rPr lang="en-US" sz="2000" b="1" dirty="0" err="1">
                <a:solidFill>
                  <a:schemeClr val="tx1"/>
                </a:solidFill>
              </a:rPr>
              <a:t>Simulasi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Pengujian</a:t>
            </a:r>
            <a:r>
              <a:rPr lang="en-US" sz="2000" b="1" dirty="0">
                <a:solidFill>
                  <a:schemeClr val="tx1"/>
                </a:solidFill>
              </a:rPr>
              <a:t> Program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CA027-355E-493A-9C51-43F81C72C373}"/>
              </a:ext>
            </a:extLst>
          </p:cNvPr>
          <p:cNvSpPr/>
          <p:nvPr/>
        </p:nvSpPr>
        <p:spPr>
          <a:xfrm>
            <a:off x="5464980" y="3361728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Penarikan</a:t>
            </a:r>
            <a:r>
              <a:rPr lang="en-US" sz="2000" b="1" dirty="0">
                <a:solidFill>
                  <a:schemeClr val="tx1"/>
                </a:solidFill>
              </a:rPr>
              <a:t> Kesimpulan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392B9-8A4A-42FC-AA85-FF7EF97E84CB}"/>
              </a:ext>
            </a:extLst>
          </p:cNvPr>
          <p:cNvSpPr/>
          <p:nvPr/>
        </p:nvSpPr>
        <p:spPr>
          <a:xfrm>
            <a:off x="2192009" y="3361728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Pembuatan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Laporan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79DFA6-AE0A-470A-A7D4-C59BEBE3C27C}"/>
              </a:ext>
            </a:extLst>
          </p:cNvPr>
          <p:cNvSpPr/>
          <p:nvPr/>
        </p:nvSpPr>
        <p:spPr>
          <a:xfrm>
            <a:off x="2192009" y="5513605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2000" b="1" dirty="0" err="1">
                <a:solidFill>
                  <a:schemeClr val="tx1"/>
                </a:solidFill>
              </a:rPr>
              <a:t>Selesai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793212-B318-454D-AF54-7ABA3FA9B5D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369151" y="1725159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9D540E-B321-48C6-BF2E-06A2D89CF4C2}"/>
              </a:ext>
            </a:extLst>
          </p:cNvPr>
          <p:cNvCxnSpPr/>
          <p:nvPr/>
        </p:nvCxnSpPr>
        <p:spPr>
          <a:xfrm flipV="1">
            <a:off x="7642122" y="1725133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46445-8ADD-40A7-9E5F-E515FF2E287E}"/>
              </a:ext>
            </a:extLst>
          </p:cNvPr>
          <p:cNvCxnSpPr>
            <a:cxnSpLocks/>
          </p:cNvCxnSpPr>
          <p:nvPr/>
        </p:nvCxnSpPr>
        <p:spPr>
          <a:xfrm rot="5400000">
            <a:off x="9278608" y="2795550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1C3B47-9C0A-4334-AECC-F6294E6B2900}"/>
              </a:ext>
            </a:extLst>
          </p:cNvPr>
          <p:cNvCxnSpPr>
            <a:cxnSpLocks/>
          </p:cNvCxnSpPr>
          <p:nvPr/>
        </p:nvCxnSpPr>
        <p:spPr>
          <a:xfrm flipH="1" flipV="1">
            <a:off x="7642122" y="3884229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C1C0FF-9823-4934-B27F-66AF3D28516C}"/>
              </a:ext>
            </a:extLst>
          </p:cNvPr>
          <p:cNvCxnSpPr>
            <a:cxnSpLocks/>
          </p:cNvCxnSpPr>
          <p:nvPr/>
        </p:nvCxnSpPr>
        <p:spPr>
          <a:xfrm flipH="1" flipV="1">
            <a:off x="4354988" y="3887890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AA911A-2E03-4E67-92AD-0BCEFD92772D}"/>
              </a:ext>
            </a:extLst>
          </p:cNvPr>
          <p:cNvCxnSpPr>
            <a:cxnSpLocks/>
          </p:cNvCxnSpPr>
          <p:nvPr/>
        </p:nvCxnSpPr>
        <p:spPr>
          <a:xfrm rot="5400000">
            <a:off x="2732665" y="4980204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7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5A180-412B-4AAA-867F-2D0B97AFC471}"/>
              </a:ext>
            </a:extLst>
          </p:cNvPr>
          <p:cNvSpPr txBox="1"/>
          <p:nvPr/>
        </p:nvSpPr>
        <p:spPr>
          <a:xfrm>
            <a:off x="4211590" y="5736631"/>
            <a:ext cx="37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gency FB" panose="020B0503020202020204" pitchFamily="34" charset="0"/>
              </a:rPr>
              <a:t>Pengenalan</a:t>
            </a:r>
            <a:r>
              <a:rPr lang="en-US" sz="3200" b="1" dirty="0">
                <a:latin typeface="Agency FB" panose="020B0503020202020204" pitchFamily="34" charset="0"/>
              </a:rPr>
              <a:t> Plat </a:t>
            </a:r>
            <a:r>
              <a:rPr lang="en-US" sz="3200" b="1" dirty="0" err="1">
                <a:latin typeface="Agency FB" panose="020B0503020202020204" pitchFamily="34" charset="0"/>
              </a:rPr>
              <a:t>Nomor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236044-9390-4F93-9054-15DA389FF3CC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AB55772-AED9-491B-86D1-1F8C2DE79650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C66337-18D1-4153-A1D7-E07DB72E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83848-8EA0-4EA4-9C26-6471FC028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C2F72B-57AF-49E3-8617-1B706568C3B6}"/>
              </a:ext>
            </a:extLst>
          </p:cNvPr>
          <p:cNvSpPr txBox="1"/>
          <p:nvPr/>
        </p:nvSpPr>
        <p:spPr>
          <a:xfrm>
            <a:off x="-65314" y="-29287"/>
            <a:ext cx="5156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latin typeface="Agency FB" panose="020B0503020202020204" pitchFamily="34" charset="0"/>
              </a:rPr>
              <a:t>Metode</a:t>
            </a:r>
            <a:r>
              <a:rPr lang="en-US" sz="6000" b="1" dirty="0">
                <a:latin typeface="Agency FB" panose="020B0503020202020204" pitchFamily="34" charset="0"/>
              </a:rPr>
              <a:t> </a:t>
            </a:r>
            <a:r>
              <a:rPr lang="en-US" sz="6000" b="1" dirty="0" err="1">
                <a:latin typeface="Agency FB" panose="020B0503020202020204" pitchFamily="34" charset="0"/>
              </a:rPr>
              <a:t>Penelitian</a:t>
            </a:r>
            <a:endParaRPr lang="en-ID" sz="6000" b="1" dirty="0"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4E3909-33A2-4880-A745-C19F981AA7C8}"/>
              </a:ext>
            </a:extLst>
          </p:cNvPr>
          <p:cNvCxnSpPr>
            <a:cxnSpLocks/>
          </p:cNvCxnSpPr>
          <p:nvPr/>
        </p:nvCxnSpPr>
        <p:spPr>
          <a:xfrm>
            <a:off x="32657" y="1051690"/>
            <a:ext cx="512425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5FD2B86-9101-46BE-8B1C-B390AF61D1CB}"/>
              </a:ext>
            </a:extLst>
          </p:cNvPr>
          <p:cNvSpPr/>
          <p:nvPr/>
        </p:nvSpPr>
        <p:spPr>
          <a:xfrm>
            <a:off x="2192009" y="1202657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ID" sz="2000" b="1" dirty="0" err="1">
                <a:solidFill>
                  <a:schemeClr val="tx1"/>
                </a:solidFill>
              </a:rPr>
              <a:t>ulai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E188D-E419-4F64-B1A9-99A572B48FF2}"/>
              </a:ext>
            </a:extLst>
          </p:cNvPr>
          <p:cNvSpPr/>
          <p:nvPr/>
        </p:nvSpPr>
        <p:spPr>
          <a:xfrm>
            <a:off x="5464980" y="1202656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Studi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Literatur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Pengumpulan</a:t>
            </a:r>
            <a:r>
              <a:rPr lang="en-US" sz="2000" b="1" dirty="0">
                <a:solidFill>
                  <a:schemeClr val="tx1"/>
                </a:solidFill>
              </a:rPr>
              <a:t> Data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02AF3A-A668-4712-8614-84530B82F7C6}"/>
              </a:ext>
            </a:extLst>
          </p:cNvPr>
          <p:cNvSpPr/>
          <p:nvPr/>
        </p:nvSpPr>
        <p:spPr>
          <a:xfrm>
            <a:off x="8737951" y="1202632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200"/>
            </a:pPr>
            <a:r>
              <a:rPr lang="en-US" sz="2000" b="1" dirty="0" err="1">
                <a:solidFill>
                  <a:schemeClr val="tx1"/>
                </a:solidFill>
              </a:rPr>
              <a:t>Perancangan</a:t>
            </a:r>
            <a:r>
              <a:rPr lang="en-US" sz="2000" b="1" dirty="0">
                <a:solidFill>
                  <a:schemeClr val="tx1"/>
                </a:solidFill>
              </a:rPr>
              <a:t> Program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C932-C5AE-4F7A-9C6F-2D806109709C}"/>
              </a:ext>
            </a:extLst>
          </p:cNvPr>
          <p:cNvSpPr/>
          <p:nvPr/>
        </p:nvSpPr>
        <p:spPr>
          <a:xfrm>
            <a:off x="8737951" y="3339931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200"/>
            </a:pPr>
            <a:r>
              <a:rPr lang="en-US" sz="2000" b="1" dirty="0" err="1">
                <a:solidFill>
                  <a:schemeClr val="tx1"/>
                </a:solidFill>
              </a:rPr>
              <a:t>Simulasi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Pengujian</a:t>
            </a:r>
            <a:r>
              <a:rPr lang="en-US" sz="2000" b="1" dirty="0">
                <a:solidFill>
                  <a:schemeClr val="tx1"/>
                </a:solidFill>
              </a:rPr>
              <a:t> Program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CA027-355E-493A-9C51-43F81C72C373}"/>
              </a:ext>
            </a:extLst>
          </p:cNvPr>
          <p:cNvSpPr/>
          <p:nvPr/>
        </p:nvSpPr>
        <p:spPr>
          <a:xfrm>
            <a:off x="5464980" y="3361728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Penarikan</a:t>
            </a:r>
            <a:r>
              <a:rPr lang="en-US" sz="2000" b="1" dirty="0">
                <a:solidFill>
                  <a:schemeClr val="tx1"/>
                </a:solidFill>
              </a:rPr>
              <a:t> Kesimpulan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392B9-8A4A-42FC-AA85-FF7EF97E84CB}"/>
              </a:ext>
            </a:extLst>
          </p:cNvPr>
          <p:cNvSpPr/>
          <p:nvPr/>
        </p:nvSpPr>
        <p:spPr>
          <a:xfrm>
            <a:off x="2192009" y="3361728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Pembuatan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Laporan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79DFA6-AE0A-470A-A7D4-C59BEBE3C27C}"/>
              </a:ext>
            </a:extLst>
          </p:cNvPr>
          <p:cNvSpPr/>
          <p:nvPr/>
        </p:nvSpPr>
        <p:spPr>
          <a:xfrm>
            <a:off x="2192009" y="5513605"/>
            <a:ext cx="2177142" cy="104500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2000" b="1" dirty="0" err="1">
                <a:solidFill>
                  <a:schemeClr val="tx1"/>
                </a:solidFill>
              </a:rPr>
              <a:t>Selesai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793212-B318-454D-AF54-7ABA3FA9B5D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369151" y="1725159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9D540E-B321-48C6-BF2E-06A2D89CF4C2}"/>
              </a:ext>
            </a:extLst>
          </p:cNvPr>
          <p:cNvCxnSpPr/>
          <p:nvPr/>
        </p:nvCxnSpPr>
        <p:spPr>
          <a:xfrm flipV="1">
            <a:off x="7642122" y="1725133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46445-8ADD-40A7-9E5F-E515FF2E287E}"/>
              </a:ext>
            </a:extLst>
          </p:cNvPr>
          <p:cNvCxnSpPr>
            <a:cxnSpLocks/>
          </p:cNvCxnSpPr>
          <p:nvPr/>
        </p:nvCxnSpPr>
        <p:spPr>
          <a:xfrm rot="5400000">
            <a:off x="9278608" y="2795550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1C3B47-9C0A-4334-AECC-F6294E6B2900}"/>
              </a:ext>
            </a:extLst>
          </p:cNvPr>
          <p:cNvCxnSpPr>
            <a:cxnSpLocks/>
          </p:cNvCxnSpPr>
          <p:nvPr/>
        </p:nvCxnSpPr>
        <p:spPr>
          <a:xfrm flipH="1" flipV="1">
            <a:off x="7642122" y="3884229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C1C0FF-9823-4934-B27F-66AF3D28516C}"/>
              </a:ext>
            </a:extLst>
          </p:cNvPr>
          <p:cNvCxnSpPr>
            <a:cxnSpLocks/>
          </p:cNvCxnSpPr>
          <p:nvPr/>
        </p:nvCxnSpPr>
        <p:spPr>
          <a:xfrm flipH="1" flipV="1">
            <a:off x="4354988" y="3887890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AA911A-2E03-4E67-92AD-0BCEFD92772D}"/>
              </a:ext>
            </a:extLst>
          </p:cNvPr>
          <p:cNvCxnSpPr>
            <a:cxnSpLocks/>
          </p:cNvCxnSpPr>
          <p:nvPr/>
        </p:nvCxnSpPr>
        <p:spPr>
          <a:xfrm rot="5400000">
            <a:off x="2732665" y="4980204"/>
            <a:ext cx="109582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Stored Data 23">
            <a:extLst>
              <a:ext uri="{FF2B5EF4-FFF2-40B4-BE49-F238E27FC236}">
                <a16:creationId xmlns:a16="http://schemas.microsoft.com/office/drawing/2014/main" id="{967AC1AB-7686-4F80-B90B-E6CD0F40A8D5}"/>
              </a:ext>
            </a:extLst>
          </p:cNvPr>
          <p:cNvSpPr/>
          <p:nvPr/>
        </p:nvSpPr>
        <p:spPr>
          <a:xfrm rot="16200000">
            <a:off x="-6148996" y="2899139"/>
            <a:ext cx="13684346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B83CAF-0E17-4F26-BA6F-0D1CB25E71A0}"/>
              </a:ext>
            </a:extLst>
          </p:cNvPr>
          <p:cNvSpPr/>
          <p:nvPr/>
        </p:nvSpPr>
        <p:spPr>
          <a:xfrm rot="16200000">
            <a:off x="-3755731" y="2044919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26" name="Flowchart: Stored Data 25">
            <a:extLst>
              <a:ext uri="{FF2B5EF4-FFF2-40B4-BE49-F238E27FC236}">
                <a16:creationId xmlns:a16="http://schemas.microsoft.com/office/drawing/2014/main" id="{46F108EA-2E54-4CCF-A7C8-42AB8CB7E540}"/>
              </a:ext>
            </a:extLst>
          </p:cNvPr>
          <p:cNvSpPr/>
          <p:nvPr/>
        </p:nvSpPr>
        <p:spPr>
          <a:xfrm rot="16200000">
            <a:off x="-3376299" y="2877015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7817AE6-5AA3-4811-B2A6-172D0E27A6D4}"/>
              </a:ext>
            </a:extLst>
          </p:cNvPr>
          <p:cNvSpPr/>
          <p:nvPr/>
        </p:nvSpPr>
        <p:spPr>
          <a:xfrm rot="16200000">
            <a:off x="-983035" y="2022796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28" name="Flowchart: Stored Data 27">
            <a:extLst>
              <a:ext uri="{FF2B5EF4-FFF2-40B4-BE49-F238E27FC236}">
                <a16:creationId xmlns:a16="http://schemas.microsoft.com/office/drawing/2014/main" id="{FE12D5DA-BAEC-4C8D-AB95-EEA5DA544983}"/>
              </a:ext>
            </a:extLst>
          </p:cNvPr>
          <p:cNvSpPr/>
          <p:nvPr/>
        </p:nvSpPr>
        <p:spPr>
          <a:xfrm rot="16200000">
            <a:off x="-603603" y="2899140"/>
            <a:ext cx="13684346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29C3A5E-CA5B-4CA7-87FF-0F62BBFB4882}"/>
              </a:ext>
            </a:extLst>
          </p:cNvPr>
          <p:cNvSpPr/>
          <p:nvPr/>
        </p:nvSpPr>
        <p:spPr>
          <a:xfrm rot="16200000">
            <a:off x="1789662" y="2044920"/>
            <a:ext cx="11670510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30" name="Flowchart: Stored Data 29">
            <a:extLst>
              <a:ext uri="{FF2B5EF4-FFF2-40B4-BE49-F238E27FC236}">
                <a16:creationId xmlns:a16="http://schemas.microsoft.com/office/drawing/2014/main" id="{47B00F8F-9E0E-47C7-85EC-A19F28AFC074}"/>
              </a:ext>
            </a:extLst>
          </p:cNvPr>
          <p:cNvSpPr/>
          <p:nvPr/>
        </p:nvSpPr>
        <p:spPr>
          <a:xfrm rot="16200000">
            <a:off x="2169094" y="2877015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0B07ADE-087F-4C77-8A7C-CF4AAE618F96}"/>
              </a:ext>
            </a:extLst>
          </p:cNvPr>
          <p:cNvSpPr/>
          <p:nvPr/>
        </p:nvSpPr>
        <p:spPr>
          <a:xfrm rot="16200000">
            <a:off x="4562359" y="2022795"/>
            <a:ext cx="11670508" cy="1386347"/>
          </a:xfrm>
          <a:custGeom>
            <a:avLst/>
            <a:gdLst>
              <a:gd name="connsiteX0" fmla="*/ 8880044 w 8880044"/>
              <a:gd name="connsiteY0" fmla="*/ 0 h 1386347"/>
              <a:gd name="connsiteX1" fmla="*/ 7144303 w 8880044"/>
              <a:gd name="connsiteY1" fmla="*/ 693174 h 1386347"/>
              <a:gd name="connsiteX2" fmla="*/ 8880044 w 8880044"/>
              <a:gd name="connsiteY2" fmla="*/ 1386347 h 1386347"/>
              <a:gd name="connsiteX3" fmla="*/ 203422 w 8880044"/>
              <a:gd name="connsiteY3" fmla="*/ 1386347 h 1386347"/>
              <a:gd name="connsiteX4" fmla="*/ 0 w 8880044"/>
              <a:gd name="connsiteY4" fmla="*/ 1378158 h 1386347"/>
              <a:gd name="connsiteX5" fmla="*/ 115708 w 8880044"/>
              <a:gd name="connsiteY5" fmla="*/ 1372264 h 1386347"/>
              <a:gd name="connsiteX6" fmla="*/ 1210885 w 8880044"/>
              <a:gd name="connsiteY6" fmla="*/ 693172 h 1386347"/>
              <a:gd name="connsiteX7" fmla="*/ 115709 w 8880044"/>
              <a:gd name="connsiteY7" fmla="*/ 14081 h 1386347"/>
              <a:gd name="connsiteX8" fmla="*/ 22 w 8880044"/>
              <a:gd name="connsiteY8" fmla="*/ 8188 h 1386347"/>
              <a:gd name="connsiteX9" fmla="*/ 203423 w 8880044"/>
              <a:gd name="connsiteY9" fmla="*/ 0 h 138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80044" h="1386347">
                <a:moveTo>
                  <a:pt x="8880044" y="0"/>
                </a:moveTo>
                <a:cubicBezTo>
                  <a:pt x="7921065" y="0"/>
                  <a:pt x="7144303" y="310403"/>
                  <a:pt x="7144303" y="693174"/>
                </a:cubicBezTo>
                <a:cubicBezTo>
                  <a:pt x="7144303" y="1075944"/>
                  <a:pt x="7921065" y="1386347"/>
                  <a:pt x="8880044" y="1386347"/>
                </a:cubicBezTo>
                <a:lnTo>
                  <a:pt x="203422" y="1386347"/>
                </a:lnTo>
                <a:lnTo>
                  <a:pt x="0" y="1378158"/>
                </a:lnTo>
                <a:lnTo>
                  <a:pt x="115708" y="1372264"/>
                </a:lnTo>
                <a:cubicBezTo>
                  <a:pt x="740724" y="1307628"/>
                  <a:pt x="1210885" y="1028148"/>
                  <a:pt x="1210885" y="693172"/>
                </a:cubicBezTo>
                <a:cubicBezTo>
                  <a:pt x="1210885" y="358197"/>
                  <a:pt x="740724" y="78717"/>
                  <a:pt x="115709" y="14081"/>
                </a:cubicBezTo>
                <a:lnTo>
                  <a:pt x="22" y="8188"/>
                </a:lnTo>
                <a:lnTo>
                  <a:pt x="20342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  <p:sp>
        <p:nvSpPr>
          <p:cNvPr id="32" name="Flowchart: Stored Data 31">
            <a:extLst>
              <a:ext uri="{FF2B5EF4-FFF2-40B4-BE49-F238E27FC236}">
                <a16:creationId xmlns:a16="http://schemas.microsoft.com/office/drawing/2014/main" id="{EB40F4E0-5072-49B4-82E5-42C428362DE9}"/>
              </a:ext>
            </a:extLst>
          </p:cNvPr>
          <p:cNvSpPr/>
          <p:nvPr/>
        </p:nvSpPr>
        <p:spPr>
          <a:xfrm rot="16200000">
            <a:off x="4941789" y="2980249"/>
            <a:ext cx="13684344" cy="1386347"/>
          </a:xfrm>
          <a:prstGeom prst="flowChartOnlineStorag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79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</p:cNvCxnSpPr>
          <p:nvPr/>
        </p:nvCxnSpPr>
        <p:spPr>
          <a:xfrm>
            <a:off x="1602692" y="-1323105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-1639726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0357F3-1146-4EE1-BB8A-4528219E3B9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31672" y="-132310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19DFD4F-2C4E-4F8B-B3C8-B234D06F087C}"/>
              </a:ext>
            </a:extLst>
          </p:cNvPr>
          <p:cNvSpPr/>
          <p:nvPr/>
        </p:nvSpPr>
        <p:spPr>
          <a:xfrm>
            <a:off x="3796645" y="-1832832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D65F8C-DC75-4BEB-A673-841A91DEBBEC}"/>
              </a:ext>
            </a:extLst>
          </p:cNvPr>
          <p:cNvSpPr/>
          <p:nvPr/>
        </p:nvSpPr>
        <p:spPr>
          <a:xfrm>
            <a:off x="6301596" y="-1702519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EA8835-D860-42CE-90B3-95591B59D4A1}"/>
              </a:ext>
            </a:extLst>
          </p:cNvPr>
          <p:cNvSpPr/>
          <p:nvPr/>
        </p:nvSpPr>
        <p:spPr>
          <a:xfrm>
            <a:off x="4195303" y="-1660193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7A72EE-FBB7-44A2-B733-6C2BB56701CA}"/>
              </a:ext>
            </a:extLst>
          </p:cNvPr>
          <p:cNvCxnSpPr>
            <a:cxnSpLocks/>
          </p:cNvCxnSpPr>
          <p:nvPr/>
        </p:nvCxnSpPr>
        <p:spPr>
          <a:xfrm>
            <a:off x="5760247" y="-1329058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74E5E-670F-480F-BDE4-FF8D624009B2}"/>
              </a:ext>
            </a:extLst>
          </p:cNvPr>
          <p:cNvSpPr/>
          <p:nvPr/>
        </p:nvSpPr>
        <p:spPr>
          <a:xfrm>
            <a:off x="6021772" y="-1834257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D7951F-6ACE-4C77-B4CB-21815864A416}"/>
              </a:ext>
            </a:extLst>
          </p:cNvPr>
          <p:cNvSpPr/>
          <p:nvPr/>
        </p:nvSpPr>
        <p:spPr>
          <a:xfrm>
            <a:off x="8432508" y="-1651668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72562A-F0BC-449E-9619-42EF8E0D139D}"/>
              </a:ext>
            </a:extLst>
          </p:cNvPr>
          <p:cNvCxnSpPr>
            <a:cxnSpLocks/>
          </p:cNvCxnSpPr>
          <p:nvPr/>
        </p:nvCxnSpPr>
        <p:spPr>
          <a:xfrm>
            <a:off x="7866540" y="-1335047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6F64E53-8E7D-4CFC-BCC5-D9F5796C38F7}"/>
              </a:ext>
            </a:extLst>
          </p:cNvPr>
          <p:cNvSpPr/>
          <p:nvPr/>
        </p:nvSpPr>
        <p:spPr>
          <a:xfrm>
            <a:off x="10560280" y="-1689221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6D363B-A652-40F3-8E1B-A77C0C0004F4}"/>
              </a:ext>
            </a:extLst>
          </p:cNvPr>
          <p:cNvCxnSpPr>
            <a:cxnSpLocks/>
          </p:cNvCxnSpPr>
          <p:nvPr/>
        </p:nvCxnSpPr>
        <p:spPr>
          <a:xfrm>
            <a:off x="10008826" y="-1358086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9ACADCD-83A7-498C-956B-0C90708C67D9}"/>
              </a:ext>
            </a:extLst>
          </p:cNvPr>
          <p:cNvSpPr/>
          <p:nvPr/>
        </p:nvSpPr>
        <p:spPr>
          <a:xfrm>
            <a:off x="12630901" y="-1719957"/>
            <a:ext cx="189822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Bounding Boxes + Confidence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A1E357-914B-496C-BC4D-603208ADA7DA}"/>
              </a:ext>
            </a:extLst>
          </p:cNvPr>
          <p:cNvCxnSpPr>
            <a:cxnSpLocks/>
          </p:cNvCxnSpPr>
          <p:nvPr/>
        </p:nvCxnSpPr>
        <p:spPr>
          <a:xfrm>
            <a:off x="12079448" y="-1388822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0B8BE-C68A-49C0-88F2-F55D1F05037D}"/>
              </a:ext>
            </a:extLst>
          </p:cNvPr>
          <p:cNvSpPr/>
          <p:nvPr/>
        </p:nvSpPr>
        <p:spPr>
          <a:xfrm>
            <a:off x="15106466" y="-1765421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Non – Max </a:t>
            </a:r>
            <a:r>
              <a:rPr lang="en-US" sz="2000" b="1" dirty="0" err="1">
                <a:solidFill>
                  <a:schemeClr val="tx1"/>
                </a:solidFill>
              </a:rPr>
              <a:t>Supression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24113B-0C58-45A4-B069-F361DC4CC819}"/>
              </a:ext>
            </a:extLst>
          </p:cNvPr>
          <p:cNvCxnSpPr>
            <a:cxnSpLocks/>
          </p:cNvCxnSpPr>
          <p:nvPr/>
        </p:nvCxnSpPr>
        <p:spPr>
          <a:xfrm>
            <a:off x="14555012" y="-1434286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A078ECB-02E6-486B-8987-ADCD282B3A85}"/>
              </a:ext>
            </a:extLst>
          </p:cNvPr>
          <p:cNvSpPr/>
          <p:nvPr/>
        </p:nvSpPr>
        <p:spPr>
          <a:xfrm>
            <a:off x="17250496" y="-1789007"/>
            <a:ext cx="198093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Plot Bounding Boxes from NMS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48C83-D57A-4372-8830-35A816A71C20}"/>
              </a:ext>
            </a:extLst>
          </p:cNvPr>
          <p:cNvCxnSpPr>
            <a:cxnSpLocks/>
          </p:cNvCxnSpPr>
          <p:nvPr/>
        </p:nvCxnSpPr>
        <p:spPr>
          <a:xfrm>
            <a:off x="16699043" y="-1457872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engawasan kendaraan lewat cctv">
            <a:extLst>
              <a:ext uri="{FF2B5EF4-FFF2-40B4-BE49-F238E27FC236}">
                <a16:creationId xmlns:a16="http://schemas.microsoft.com/office/drawing/2014/main" id="{E6130FB4-7883-410A-BF1F-5A122A80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90" y="3136041"/>
            <a:ext cx="5968420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67F84414-987C-40D9-866F-79A2F1E7C83D}"/>
              </a:ext>
            </a:extLst>
          </p:cNvPr>
          <p:cNvSpPr/>
          <p:nvPr/>
        </p:nvSpPr>
        <p:spPr>
          <a:xfrm>
            <a:off x="5607858" y="4298641"/>
            <a:ext cx="1025642" cy="10256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071158BE-E484-4468-8615-A89C2F989964}"/>
              </a:ext>
            </a:extLst>
          </p:cNvPr>
          <p:cNvSpPr/>
          <p:nvPr/>
        </p:nvSpPr>
        <p:spPr>
          <a:xfrm rot="19800000">
            <a:off x="5858091" y="4542567"/>
            <a:ext cx="525172" cy="4527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E71DF8-9D39-41A8-8E20-4AE258678223}"/>
              </a:ext>
            </a:extLst>
          </p:cNvPr>
          <p:cNvSpPr txBox="1"/>
          <p:nvPr/>
        </p:nvSpPr>
        <p:spPr>
          <a:xfrm>
            <a:off x="3637396" y="-854312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24522C-209B-45A3-9333-903FDCD0770F}"/>
              </a:ext>
            </a:extLst>
          </p:cNvPr>
          <p:cNvSpPr txBox="1"/>
          <p:nvPr/>
        </p:nvSpPr>
        <p:spPr>
          <a:xfrm>
            <a:off x="6580693" y="-826415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57" grpId="0" animBg="1"/>
      <p:bldP spid="5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</p:cNvCxnSpPr>
          <p:nvPr/>
        </p:nvCxnSpPr>
        <p:spPr>
          <a:xfrm>
            <a:off x="1602692" y="-1737406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-205402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0357F3-1146-4EE1-BB8A-4528219E3B9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31672" y="-1737406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19DFD4F-2C4E-4F8B-B3C8-B234D06F087C}"/>
              </a:ext>
            </a:extLst>
          </p:cNvPr>
          <p:cNvSpPr/>
          <p:nvPr/>
        </p:nvSpPr>
        <p:spPr>
          <a:xfrm>
            <a:off x="3796645" y="-2247133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352B5B-63F4-4FF7-B52E-813601A83A8E}"/>
              </a:ext>
            </a:extLst>
          </p:cNvPr>
          <p:cNvSpPr txBox="1"/>
          <p:nvPr/>
        </p:nvSpPr>
        <p:spPr>
          <a:xfrm>
            <a:off x="3591296" y="-1334997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D65F8C-DC75-4BEB-A673-841A91DEBBEC}"/>
              </a:ext>
            </a:extLst>
          </p:cNvPr>
          <p:cNvSpPr/>
          <p:nvPr/>
        </p:nvSpPr>
        <p:spPr>
          <a:xfrm>
            <a:off x="6301596" y="-2116820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8805F-AA24-4F87-8557-F57ECACA1C8E}"/>
              </a:ext>
            </a:extLst>
          </p:cNvPr>
          <p:cNvSpPr txBox="1"/>
          <p:nvPr/>
        </p:nvSpPr>
        <p:spPr>
          <a:xfrm>
            <a:off x="6534593" y="-1307100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EA8835-D860-42CE-90B3-95591B59D4A1}"/>
              </a:ext>
            </a:extLst>
          </p:cNvPr>
          <p:cNvSpPr/>
          <p:nvPr/>
        </p:nvSpPr>
        <p:spPr>
          <a:xfrm>
            <a:off x="4195303" y="-2074494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7A72EE-FBB7-44A2-B733-6C2BB56701CA}"/>
              </a:ext>
            </a:extLst>
          </p:cNvPr>
          <p:cNvCxnSpPr>
            <a:cxnSpLocks/>
          </p:cNvCxnSpPr>
          <p:nvPr/>
        </p:nvCxnSpPr>
        <p:spPr>
          <a:xfrm>
            <a:off x="5760247" y="-1743359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74E5E-670F-480F-BDE4-FF8D624009B2}"/>
              </a:ext>
            </a:extLst>
          </p:cNvPr>
          <p:cNvSpPr/>
          <p:nvPr/>
        </p:nvSpPr>
        <p:spPr>
          <a:xfrm>
            <a:off x="6021772" y="-2248558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D7951F-6ACE-4C77-B4CB-21815864A416}"/>
              </a:ext>
            </a:extLst>
          </p:cNvPr>
          <p:cNvSpPr/>
          <p:nvPr/>
        </p:nvSpPr>
        <p:spPr>
          <a:xfrm>
            <a:off x="8432508" y="-206596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72562A-F0BC-449E-9619-42EF8E0D139D}"/>
              </a:ext>
            </a:extLst>
          </p:cNvPr>
          <p:cNvCxnSpPr>
            <a:cxnSpLocks/>
          </p:cNvCxnSpPr>
          <p:nvPr/>
        </p:nvCxnSpPr>
        <p:spPr>
          <a:xfrm>
            <a:off x="7866540" y="-1749348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6F64E53-8E7D-4CFC-BCC5-D9F5796C38F7}"/>
              </a:ext>
            </a:extLst>
          </p:cNvPr>
          <p:cNvSpPr/>
          <p:nvPr/>
        </p:nvSpPr>
        <p:spPr>
          <a:xfrm>
            <a:off x="10560280" y="-2103522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6D363B-A652-40F3-8E1B-A77C0C0004F4}"/>
              </a:ext>
            </a:extLst>
          </p:cNvPr>
          <p:cNvCxnSpPr>
            <a:cxnSpLocks/>
          </p:cNvCxnSpPr>
          <p:nvPr/>
        </p:nvCxnSpPr>
        <p:spPr>
          <a:xfrm>
            <a:off x="10008826" y="-1772387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9ACADCD-83A7-498C-956B-0C90708C67D9}"/>
              </a:ext>
            </a:extLst>
          </p:cNvPr>
          <p:cNvSpPr/>
          <p:nvPr/>
        </p:nvSpPr>
        <p:spPr>
          <a:xfrm>
            <a:off x="12630901" y="-2134258"/>
            <a:ext cx="189822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Bounding Boxes + Confidence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A1E357-914B-496C-BC4D-603208ADA7DA}"/>
              </a:ext>
            </a:extLst>
          </p:cNvPr>
          <p:cNvCxnSpPr>
            <a:cxnSpLocks/>
          </p:cNvCxnSpPr>
          <p:nvPr/>
        </p:nvCxnSpPr>
        <p:spPr>
          <a:xfrm>
            <a:off x="12079448" y="-1803123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0B8BE-C68A-49C0-88F2-F55D1F05037D}"/>
              </a:ext>
            </a:extLst>
          </p:cNvPr>
          <p:cNvSpPr/>
          <p:nvPr/>
        </p:nvSpPr>
        <p:spPr>
          <a:xfrm>
            <a:off x="15106466" y="-2179722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Non – Max </a:t>
            </a:r>
            <a:r>
              <a:rPr lang="en-US" sz="2000" b="1" dirty="0" err="1">
                <a:solidFill>
                  <a:schemeClr val="tx1"/>
                </a:solidFill>
              </a:rPr>
              <a:t>Supression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24113B-0C58-45A4-B069-F361DC4CC819}"/>
              </a:ext>
            </a:extLst>
          </p:cNvPr>
          <p:cNvCxnSpPr>
            <a:cxnSpLocks/>
          </p:cNvCxnSpPr>
          <p:nvPr/>
        </p:nvCxnSpPr>
        <p:spPr>
          <a:xfrm>
            <a:off x="14555012" y="-1848587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A078ECB-02E6-486B-8987-ADCD282B3A85}"/>
              </a:ext>
            </a:extLst>
          </p:cNvPr>
          <p:cNvSpPr/>
          <p:nvPr/>
        </p:nvSpPr>
        <p:spPr>
          <a:xfrm>
            <a:off x="17250496" y="-2203308"/>
            <a:ext cx="198093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Plot Bounding Boxes from NMS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48C83-D57A-4372-8830-35A816A71C20}"/>
              </a:ext>
            </a:extLst>
          </p:cNvPr>
          <p:cNvCxnSpPr>
            <a:cxnSpLocks/>
          </p:cNvCxnSpPr>
          <p:nvPr/>
        </p:nvCxnSpPr>
        <p:spPr>
          <a:xfrm>
            <a:off x="16699043" y="-1872173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engawasan kendaraan lewat cctv">
            <a:extLst>
              <a:ext uri="{FF2B5EF4-FFF2-40B4-BE49-F238E27FC236}">
                <a16:creationId xmlns:a16="http://schemas.microsoft.com/office/drawing/2014/main" id="{E6130FB4-7883-410A-BF1F-5A122A80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90" y="3136041"/>
            <a:ext cx="5968420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67F84414-987C-40D9-866F-79A2F1E7C83D}"/>
              </a:ext>
            </a:extLst>
          </p:cNvPr>
          <p:cNvSpPr/>
          <p:nvPr/>
        </p:nvSpPr>
        <p:spPr>
          <a:xfrm>
            <a:off x="5607858" y="4298641"/>
            <a:ext cx="1025642" cy="10256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071158BE-E484-4468-8615-A89C2F989964}"/>
              </a:ext>
            </a:extLst>
          </p:cNvPr>
          <p:cNvSpPr/>
          <p:nvPr/>
        </p:nvSpPr>
        <p:spPr>
          <a:xfrm rot="19800000">
            <a:off x="5858091" y="4542567"/>
            <a:ext cx="525172" cy="4527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31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pengawasan kendaraan lewat cctv">
            <a:extLst>
              <a:ext uri="{FF2B5EF4-FFF2-40B4-BE49-F238E27FC236}">
                <a16:creationId xmlns:a16="http://schemas.microsoft.com/office/drawing/2014/main" id="{E6130FB4-7883-410A-BF1F-5A122A80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90" y="3136041"/>
            <a:ext cx="5968420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pengawasan kendaraan lewat cctv">
            <a:extLst>
              <a:ext uri="{FF2B5EF4-FFF2-40B4-BE49-F238E27FC236}">
                <a16:creationId xmlns:a16="http://schemas.microsoft.com/office/drawing/2014/main" id="{E6130FB4-7883-410A-BF1F-5A122A80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90" y="3136041"/>
            <a:ext cx="5968420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7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7" name="Picture 2" descr="Image result for pengawasan kendaraan lewat cctv">
            <a:extLst>
              <a:ext uri="{FF2B5EF4-FFF2-40B4-BE49-F238E27FC236}">
                <a16:creationId xmlns:a16="http://schemas.microsoft.com/office/drawing/2014/main" id="{0C4EF6F7-0EA9-4BA6-B43A-8AA68EB0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892" r="21836" b="-892"/>
          <a:stretch/>
        </p:blipFill>
        <p:spPr bwMode="auto">
          <a:xfrm>
            <a:off x="4140417" y="3048957"/>
            <a:ext cx="3350842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9B80D3-5927-4033-80A2-1EB7F8D74659}"/>
              </a:ext>
            </a:extLst>
          </p:cNvPr>
          <p:cNvSpPr txBox="1"/>
          <p:nvPr/>
        </p:nvSpPr>
        <p:spPr>
          <a:xfrm>
            <a:off x="7601329" y="4262713"/>
            <a:ext cx="7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448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30A41-F4CC-43A2-BB99-DBA48CE1CC23}"/>
              </a:ext>
            </a:extLst>
          </p:cNvPr>
          <p:cNvSpPr txBox="1"/>
          <p:nvPr/>
        </p:nvSpPr>
        <p:spPr>
          <a:xfrm>
            <a:off x="5587226" y="6399799"/>
            <a:ext cx="7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448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7" name="Picture 2" descr="Image result for pengawasan kendaraan lewat cctv">
            <a:extLst>
              <a:ext uri="{FF2B5EF4-FFF2-40B4-BE49-F238E27FC236}">
                <a16:creationId xmlns:a16="http://schemas.microsoft.com/office/drawing/2014/main" id="{0C4EF6F7-0EA9-4BA6-B43A-8AA68EB0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892" r="21836" b="-892"/>
          <a:stretch/>
        </p:blipFill>
        <p:spPr bwMode="auto">
          <a:xfrm>
            <a:off x="4140417" y="3048957"/>
            <a:ext cx="3350842" cy="33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9B80D3-5927-4033-80A2-1EB7F8D74659}"/>
              </a:ext>
            </a:extLst>
          </p:cNvPr>
          <p:cNvSpPr txBox="1"/>
          <p:nvPr/>
        </p:nvSpPr>
        <p:spPr>
          <a:xfrm>
            <a:off x="7601329" y="4262713"/>
            <a:ext cx="7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448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30A41-F4CC-43A2-BB99-DBA48CE1CC23}"/>
              </a:ext>
            </a:extLst>
          </p:cNvPr>
          <p:cNvSpPr txBox="1"/>
          <p:nvPr/>
        </p:nvSpPr>
        <p:spPr>
          <a:xfrm>
            <a:off x="5587226" y="6399799"/>
            <a:ext cx="7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448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6301596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5775487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6021772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6504493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CFEF9-36FC-4992-ABAA-DF047282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85" y="2952418"/>
            <a:ext cx="3567106" cy="38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6301596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5775487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6021772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6504493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CFEF9-36FC-4992-ABAA-DF047282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85" y="2952418"/>
            <a:ext cx="3567106" cy="38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6301596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5775487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6021772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6504493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843250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7866540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44BE2CA-EC04-47A8-88EA-0CA35FA0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19" y="3059529"/>
            <a:ext cx="8170690" cy="35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7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3439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3330" y="333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6301596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5775487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6021772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6504493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843250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7866540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44BE2CA-EC04-47A8-88EA-0CA35FA0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19" y="3059529"/>
            <a:ext cx="8170690" cy="3579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C20B2-288D-41B4-B8B9-3ED68CDB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377" y="11211004"/>
            <a:ext cx="4267200" cy="355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E42D0-F19D-4992-BCA9-7E7F47A8A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577" y="11105691"/>
            <a:ext cx="43338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0AE085-5DA5-4601-9C49-1BDFF3BDEFEA}"/>
              </a:ext>
            </a:extLst>
          </p:cNvPr>
          <p:cNvSpPr/>
          <p:nvPr/>
        </p:nvSpPr>
        <p:spPr>
          <a:xfrm>
            <a:off x="3774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Input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D6099-C99F-431E-A444-FC75663DBC0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02692" y="2067180"/>
            <a:ext cx="4714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11D-D93E-4351-8F52-EBD8AD15BCFD}"/>
              </a:ext>
            </a:extLst>
          </p:cNvPr>
          <p:cNvSpPr/>
          <p:nvPr/>
        </p:nvSpPr>
        <p:spPr>
          <a:xfrm>
            <a:off x="206672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Akuisi</a:t>
            </a:r>
            <a:r>
              <a:rPr lang="en-US" sz="2000" b="1" dirty="0">
                <a:solidFill>
                  <a:schemeClr val="tx1"/>
                </a:solidFill>
              </a:rPr>
              <a:t> Video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D7ED0-7BD4-42A1-9E5C-75B0E0D438CF}"/>
              </a:ext>
            </a:extLst>
          </p:cNvPr>
          <p:cNvCxnSpPr>
            <a:cxnSpLocks/>
          </p:cNvCxnSpPr>
          <p:nvPr/>
        </p:nvCxnSpPr>
        <p:spPr>
          <a:xfrm>
            <a:off x="3647170" y="2055525"/>
            <a:ext cx="5636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EF907-A67B-461A-A2FE-C3875FF8F22E}"/>
              </a:ext>
            </a:extLst>
          </p:cNvPr>
          <p:cNvSpPr/>
          <p:nvPr/>
        </p:nvSpPr>
        <p:spPr>
          <a:xfrm>
            <a:off x="3812143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69253-0644-4ABC-B7F6-33D1AD3F929E}"/>
              </a:ext>
            </a:extLst>
          </p:cNvPr>
          <p:cNvSpPr/>
          <p:nvPr/>
        </p:nvSpPr>
        <p:spPr>
          <a:xfrm>
            <a:off x="4210801" y="1718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Cropping &amp; Resizing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9835B-4936-4B4B-857B-9E376718E329}"/>
              </a:ext>
            </a:extLst>
          </p:cNvPr>
          <p:cNvSpPr txBox="1"/>
          <p:nvPr/>
        </p:nvSpPr>
        <p:spPr>
          <a:xfrm>
            <a:off x="3546520" y="2457934"/>
            <a:ext cx="252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Pre – Processing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6301596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5775487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6021772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6504493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8432508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7866540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CD819E-B46D-4C96-B96E-A7ABD8373E31}"/>
              </a:ext>
            </a:extLst>
          </p:cNvPr>
          <p:cNvSpPr/>
          <p:nvPr/>
        </p:nvSpPr>
        <p:spPr>
          <a:xfrm>
            <a:off x="10560280" y="173150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E2A30-2057-44BF-AE36-807A69C8D526}"/>
              </a:ext>
            </a:extLst>
          </p:cNvPr>
          <p:cNvCxnSpPr>
            <a:cxnSpLocks/>
          </p:cNvCxnSpPr>
          <p:nvPr/>
        </p:nvCxnSpPr>
        <p:spPr>
          <a:xfrm>
            <a:off x="10008826" y="2062644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6FD7E77-815F-412D-903B-B9367B6E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35" y="2919599"/>
            <a:ext cx="4750668" cy="38563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CFC237-034A-43F7-A8B7-BCEBB539C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803" y="2925865"/>
            <a:ext cx="4333875" cy="3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3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7D2F6DE-3E6A-456E-A067-175B55AB74B1}"/>
              </a:ext>
            </a:extLst>
          </p:cNvPr>
          <p:cNvGrpSpPr/>
          <p:nvPr/>
        </p:nvGrpSpPr>
        <p:grpSpPr>
          <a:xfrm>
            <a:off x="37748" y="1561296"/>
            <a:ext cx="12087476" cy="1358303"/>
            <a:chOff x="37748" y="1561296"/>
            <a:chExt cx="12087476" cy="13583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0AE085-5DA5-4601-9C49-1BDFF3BDEFEA}"/>
                </a:ext>
              </a:extLst>
            </p:cNvPr>
            <p:cNvSpPr/>
            <p:nvPr/>
          </p:nvSpPr>
          <p:spPr>
            <a:xfrm>
              <a:off x="37748" y="175055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Input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5DD6099-C99F-431E-A444-FC75663DBC0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1602692" y="2067180"/>
              <a:ext cx="4714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BC411D-D93E-4351-8F52-EBD8AD15BCFD}"/>
                </a:ext>
              </a:extLst>
            </p:cNvPr>
            <p:cNvSpPr/>
            <p:nvPr/>
          </p:nvSpPr>
          <p:spPr>
            <a:xfrm>
              <a:off x="2066728" y="175055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Akuisi</a:t>
              </a:r>
              <a:r>
                <a:rPr lang="en-US" sz="2000" b="1" dirty="0">
                  <a:solidFill>
                    <a:schemeClr val="tx1"/>
                  </a:solidFill>
                </a:rPr>
                <a:t>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7D7ED0-7BD4-42A1-9E5C-75B0E0D438CF}"/>
                </a:ext>
              </a:extLst>
            </p:cNvPr>
            <p:cNvCxnSpPr>
              <a:cxnSpLocks/>
            </p:cNvCxnSpPr>
            <p:nvPr/>
          </p:nvCxnSpPr>
          <p:spPr>
            <a:xfrm>
              <a:off x="3647170" y="2055525"/>
              <a:ext cx="563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AEF907-A67B-461A-A2FE-C3875FF8F22E}"/>
                </a:ext>
              </a:extLst>
            </p:cNvPr>
            <p:cNvSpPr/>
            <p:nvPr/>
          </p:nvSpPr>
          <p:spPr>
            <a:xfrm>
              <a:off x="3812143" y="156129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469253-0644-4ABC-B7F6-33D1AD3F929E}"/>
                </a:ext>
              </a:extLst>
            </p:cNvPr>
            <p:cNvSpPr/>
            <p:nvPr/>
          </p:nvSpPr>
          <p:spPr>
            <a:xfrm>
              <a:off x="4210801" y="1718437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Cropping &amp; Resizing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F9835B-4936-4B4B-857B-9E376718E329}"/>
                </a:ext>
              </a:extLst>
            </p:cNvPr>
            <p:cNvSpPr txBox="1"/>
            <p:nvPr/>
          </p:nvSpPr>
          <p:spPr>
            <a:xfrm>
              <a:off x="3546520" y="2457934"/>
              <a:ext cx="2529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Pre – Processing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5074C6-83F5-440F-824D-1AE2935E550D}"/>
                </a:ext>
              </a:extLst>
            </p:cNvPr>
            <p:cNvSpPr/>
            <p:nvPr/>
          </p:nvSpPr>
          <p:spPr>
            <a:xfrm>
              <a:off x="6301596" y="1677794"/>
              <a:ext cx="1564944" cy="734945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Buat</a:t>
              </a:r>
              <a:r>
                <a:rPr lang="en-US" sz="2000" b="1" dirty="0">
                  <a:solidFill>
                    <a:schemeClr val="tx1"/>
                  </a:solidFill>
                </a:rPr>
                <a:t> Grid </a:t>
              </a:r>
            </a:p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S x S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834BE0-8F7B-4E78-BC12-B54881AAA827}"/>
                </a:ext>
              </a:extLst>
            </p:cNvPr>
            <p:cNvCxnSpPr>
              <a:cxnSpLocks/>
            </p:cNvCxnSpPr>
            <p:nvPr/>
          </p:nvCxnSpPr>
          <p:spPr>
            <a:xfrm>
              <a:off x="5775487" y="2066495"/>
              <a:ext cx="54134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4F4174-295F-4FFC-8D19-33338B920AA2}"/>
                </a:ext>
              </a:extLst>
            </p:cNvPr>
            <p:cNvSpPr/>
            <p:nvPr/>
          </p:nvSpPr>
          <p:spPr>
            <a:xfrm>
              <a:off x="6021772" y="156129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D129D6-993C-40D7-8E2A-0B191AE201F2}"/>
                </a:ext>
              </a:extLst>
            </p:cNvPr>
            <p:cNvSpPr txBox="1"/>
            <p:nvPr/>
          </p:nvSpPr>
          <p:spPr>
            <a:xfrm>
              <a:off x="6504493" y="2447218"/>
              <a:ext cx="1575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Anotasi</a:t>
              </a:r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CEB21E-36B0-4042-8D44-2E1373ED77D5}"/>
                </a:ext>
              </a:extLst>
            </p:cNvPr>
            <p:cNvSpPr/>
            <p:nvPr/>
          </p:nvSpPr>
          <p:spPr>
            <a:xfrm>
              <a:off x="8432508" y="175055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Conv. And Max Pool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EFF2F45-258D-436D-A588-C92FCD2BD35E}"/>
                </a:ext>
              </a:extLst>
            </p:cNvPr>
            <p:cNvCxnSpPr>
              <a:cxnSpLocks/>
            </p:cNvCxnSpPr>
            <p:nvPr/>
          </p:nvCxnSpPr>
          <p:spPr>
            <a:xfrm>
              <a:off x="7866540" y="2067180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CD819E-B46D-4C96-B96E-A7ABD8373E31}"/>
                </a:ext>
              </a:extLst>
            </p:cNvPr>
            <p:cNvSpPr/>
            <p:nvPr/>
          </p:nvSpPr>
          <p:spPr>
            <a:xfrm>
              <a:off x="10560280" y="173150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Fully Connected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5E2A30-2057-44BF-AE36-807A69C8D52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826" y="2062644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6FD7E77-815F-412D-903B-B9367B6E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35" y="2919599"/>
            <a:ext cx="4750668" cy="38563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CFC237-034A-43F7-A8B7-BCEBB539C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803" y="2925865"/>
            <a:ext cx="4333875" cy="3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3.7037E-7 L -0.51888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-21381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-547490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-301205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181516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2109531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1543563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CD819E-B46D-4C96-B96E-A7ABD8373E31}"/>
              </a:ext>
            </a:extLst>
          </p:cNvPr>
          <p:cNvSpPr/>
          <p:nvPr/>
        </p:nvSpPr>
        <p:spPr>
          <a:xfrm>
            <a:off x="4237303" y="173150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E2A30-2057-44BF-AE36-807A69C8D526}"/>
              </a:ext>
            </a:extLst>
          </p:cNvPr>
          <p:cNvCxnSpPr>
            <a:cxnSpLocks/>
          </p:cNvCxnSpPr>
          <p:nvPr/>
        </p:nvCxnSpPr>
        <p:spPr>
          <a:xfrm>
            <a:off x="3685849" y="2062644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D28D6-A411-43F8-883B-92928A089CCB}"/>
              </a:ext>
            </a:extLst>
          </p:cNvPr>
          <p:cNvSpPr/>
          <p:nvPr/>
        </p:nvSpPr>
        <p:spPr>
          <a:xfrm>
            <a:off x="6370705" y="1726973"/>
            <a:ext cx="189822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Bounding Boxes + Confidence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C82319-1780-431B-9E6A-CDF0878EF097}"/>
              </a:ext>
            </a:extLst>
          </p:cNvPr>
          <p:cNvCxnSpPr>
            <a:cxnSpLocks/>
          </p:cNvCxnSpPr>
          <p:nvPr/>
        </p:nvCxnSpPr>
        <p:spPr>
          <a:xfrm>
            <a:off x="5819252" y="2058108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B96696-FAE9-4EF7-A8B2-56A1A58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302" y="2457428"/>
            <a:ext cx="4325396" cy="43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-21381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-547490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-301205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181516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2109531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1543563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CD819E-B46D-4C96-B96E-A7ABD8373E31}"/>
              </a:ext>
            </a:extLst>
          </p:cNvPr>
          <p:cNvSpPr/>
          <p:nvPr/>
        </p:nvSpPr>
        <p:spPr>
          <a:xfrm>
            <a:off x="4237303" y="173150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E2A30-2057-44BF-AE36-807A69C8D526}"/>
              </a:ext>
            </a:extLst>
          </p:cNvPr>
          <p:cNvCxnSpPr>
            <a:cxnSpLocks/>
          </p:cNvCxnSpPr>
          <p:nvPr/>
        </p:nvCxnSpPr>
        <p:spPr>
          <a:xfrm>
            <a:off x="3685849" y="2062644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D28D6-A411-43F8-883B-92928A089CCB}"/>
              </a:ext>
            </a:extLst>
          </p:cNvPr>
          <p:cNvSpPr/>
          <p:nvPr/>
        </p:nvSpPr>
        <p:spPr>
          <a:xfrm>
            <a:off x="6370705" y="1726973"/>
            <a:ext cx="189822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Bounding Boxes + Confidence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C82319-1780-431B-9E6A-CDF0878EF097}"/>
              </a:ext>
            </a:extLst>
          </p:cNvPr>
          <p:cNvCxnSpPr>
            <a:cxnSpLocks/>
          </p:cNvCxnSpPr>
          <p:nvPr/>
        </p:nvCxnSpPr>
        <p:spPr>
          <a:xfrm>
            <a:off x="5819252" y="2058108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B96696-FAE9-4EF7-A8B2-56A1A58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302" y="2457428"/>
            <a:ext cx="4325396" cy="43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074C6-83F5-440F-824D-1AE2935E550D}"/>
              </a:ext>
            </a:extLst>
          </p:cNvPr>
          <p:cNvSpPr/>
          <p:nvPr/>
        </p:nvSpPr>
        <p:spPr>
          <a:xfrm>
            <a:off x="-21381" y="1677794"/>
            <a:ext cx="1564944" cy="73494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 err="1">
                <a:solidFill>
                  <a:schemeClr val="tx1"/>
                </a:solidFill>
              </a:rPr>
              <a:t>Buat</a:t>
            </a:r>
            <a:r>
              <a:rPr lang="en-US" sz="2000" b="1" dirty="0">
                <a:solidFill>
                  <a:schemeClr val="tx1"/>
                </a:solidFill>
              </a:rPr>
              <a:t> Grid </a:t>
            </a:r>
          </a:p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S x S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34BE0-8F7B-4E78-BC12-B54881AAA827}"/>
              </a:ext>
            </a:extLst>
          </p:cNvPr>
          <p:cNvCxnSpPr>
            <a:cxnSpLocks/>
          </p:cNvCxnSpPr>
          <p:nvPr/>
        </p:nvCxnSpPr>
        <p:spPr>
          <a:xfrm>
            <a:off x="-547490" y="2066495"/>
            <a:ext cx="54134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4174-295F-4FFC-8D19-33338B920AA2}"/>
              </a:ext>
            </a:extLst>
          </p:cNvPr>
          <p:cNvSpPr/>
          <p:nvPr/>
        </p:nvSpPr>
        <p:spPr>
          <a:xfrm>
            <a:off x="-301205" y="1561296"/>
            <a:ext cx="2134607" cy="92331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129D6-993C-40D7-8E2A-0B191AE201F2}"/>
              </a:ext>
            </a:extLst>
          </p:cNvPr>
          <p:cNvSpPr txBox="1"/>
          <p:nvPr/>
        </p:nvSpPr>
        <p:spPr>
          <a:xfrm>
            <a:off x="181516" y="2447218"/>
            <a:ext cx="157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Anotasi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Data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EB21E-36B0-4042-8D44-2E1373ED77D5}"/>
              </a:ext>
            </a:extLst>
          </p:cNvPr>
          <p:cNvSpPr/>
          <p:nvPr/>
        </p:nvSpPr>
        <p:spPr>
          <a:xfrm>
            <a:off x="2109531" y="175055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Conv. And Max Pool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FF2F45-258D-436D-A588-C92FCD2BD35E}"/>
              </a:ext>
            </a:extLst>
          </p:cNvPr>
          <p:cNvCxnSpPr>
            <a:cxnSpLocks/>
          </p:cNvCxnSpPr>
          <p:nvPr/>
        </p:nvCxnSpPr>
        <p:spPr>
          <a:xfrm>
            <a:off x="1543563" y="2067180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CD819E-B46D-4C96-B96E-A7ABD8373E31}"/>
              </a:ext>
            </a:extLst>
          </p:cNvPr>
          <p:cNvSpPr/>
          <p:nvPr/>
        </p:nvSpPr>
        <p:spPr>
          <a:xfrm>
            <a:off x="4237303" y="1731509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Fully Connected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E2A30-2057-44BF-AE36-807A69C8D526}"/>
              </a:ext>
            </a:extLst>
          </p:cNvPr>
          <p:cNvCxnSpPr>
            <a:cxnSpLocks/>
          </p:cNvCxnSpPr>
          <p:nvPr/>
        </p:nvCxnSpPr>
        <p:spPr>
          <a:xfrm>
            <a:off x="3685849" y="2062644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D28D6-A411-43F8-883B-92928A089CCB}"/>
              </a:ext>
            </a:extLst>
          </p:cNvPr>
          <p:cNvSpPr/>
          <p:nvPr/>
        </p:nvSpPr>
        <p:spPr>
          <a:xfrm>
            <a:off x="6370705" y="1726973"/>
            <a:ext cx="1898223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Bounding Boxes + Confidence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C82319-1780-431B-9E6A-CDF0878EF097}"/>
              </a:ext>
            </a:extLst>
          </p:cNvPr>
          <p:cNvCxnSpPr>
            <a:cxnSpLocks/>
          </p:cNvCxnSpPr>
          <p:nvPr/>
        </p:nvCxnSpPr>
        <p:spPr>
          <a:xfrm>
            <a:off x="5819252" y="2058108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833BA-A944-4CFB-9605-E6CACCF616FE}"/>
              </a:ext>
            </a:extLst>
          </p:cNvPr>
          <p:cNvSpPr/>
          <p:nvPr/>
        </p:nvSpPr>
        <p:spPr>
          <a:xfrm>
            <a:off x="8820381" y="1722437"/>
            <a:ext cx="1564944" cy="63324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chemeClr val="tx1"/>
                </a:solidFill>
              </a:rPr>
              <a:t>Non – Max </a:t>
            </a:r>
            <a:r>
              <a:rPr lang="en-US" sz="2000" b="1" dirty="0" err="1">
                <a:solidFill>
                  <a:schemeClr val="tx1"/>
                </a:solidFill>
              </a:rPr>
              <a:t>Supression</a:t>
            </a:r>
            <a:endParaRPr lang="en-ID" sz="20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E116B4-B809-438B-9399-45BAA285E758}"/>
              </a:ext>
            </a:extLst>
          </p:cNvPr>
          <p:cNvCxnSpPr>
            <a:cxnSpLocks/>
          </p:cNvCxnSpPr>
          <p:nvPr/>
        </p:nvCxnSpPr>
        <p:spPr>
          <a:xfrm>
            <a:off x="8268927" y="2053572"/>
            <a:ext cx="5659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C32785-4D08-494C-99D7-107A89E4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861563"/>
            <a:ext cx="8216900" cy="37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C32785-4D08-494C-99D7-107A89E4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861563"/>
            <a:ext cx="8216900" cy="37867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70FD692-25D2-433E-9FA0-3D775BE877C0}"/>
              </a:ext>
            </a:extLst>
          </p:cNvPr>
          <p:cNvGrpSpPr/>
          <p:nvPr/>
        </p:nvGrpSpPr>
        <p:grpSpPr>
          <a:xfrm>
            <a:off x="-6257749" y="1561296"/>
            <a:ext cx="16643074" cy="1365923"/>
            <a:chOff x="-6257749" y="1561296"/>
            <a:chExt cx="16643074" cy="13659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5074C6-83F5-440F-824D-1AE2935E550D}"/>
                </a:ext>
              </a:extLst>
            </p:cNvPr>
            <p:cNvSpPr/>
            <p:nvPr/>
          </p:nvSpPr>
          <p:spPr>
            <a:xfrm>
              <a:off x="-21381" y="1677794"/>
              <a:ext cx="1564944" cy="734945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Buat</a:t>
              </a:r>
              <a:r>
                <a:rPr lang="en-US" sz="2000" b="1" dirty="0">
                  <a:solidFill>
                    <a:schemeClr val="tx1"/>
                  </a:solidFill>
                </a:rPr>
                <a:t> Grid </a:t>
              </a:r>
            </a:p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S x S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834BE0-8F7B-4E78-BC12-B54881AAA827}"/>
                </a:ext>
              </a:extLst>
            </p:cNvPr>
            <p:cNvCxnSpPr>
              <a:cxnSpLocks/>
            </p:cNvCxnSpPr>
            <p:nvPr/>
          </p:nvCxnSpPr>
          <p:spPr>
            <a:xfrm>
              <a:off x="-547490" y="2066495"/>
              <a:ext cx="54134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4F4174-295F-4FFC-8D19-33338B920AA2}"/>
                </a:ext>
              </a:extLst>
            </p:cNvPr>
            <p:cNvSpPr/>
            <p:nvPr/>
          </p:nvSpPr>
          <p:spPr>
            <a:xfrm>
              <a:off x="-301205" y="156129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D129D6-993C-40D7-8E2A-0B191AE201F2}"/>
                </a:ext>
              </a:extLst>
            </p:cNvPr>
            <p:cNvSpPr txBox="1"/>
            <p:nvPr/>
          </p:nvSpPr>
          <p:spPr>
            <a:xfrm>
              <a:off x="181516" y="2447218"/>
              <a:ext cx="1575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Anotasi</a:t>
              </a:r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CEB21E-36B0-4042-8D44-2E1373ED77D5}"/>
                </a:ext>
              </a:extLst>
            </p:cNvPr>
            <p:cNvSpPr/>
            <p:nvPr/>
          </p:nvSpPr>
          <p:spPr>
            <a:xfrm>
              <a:off x="2109531" y="175055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Conv. And Max Pool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EFF2F45-258D-436D-A588-C92FCD2BD35E}"/>
                </a:ext>
              </a:extLst>
            </p:cNvPr>
            <p:cNvCxnSpPr>
              <a:cxnSpLocks/>
            </p:cNvCxnSpPr>
            <p:nvPr/>
          </p:nvCxnSpPr>
          <p:spPr>
            <a:xfrm>
              <a:off x="1543563" y="2067180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CD819E-B46D-4C96-B96E-A7ABD8373E31}"/>
                </a:ext>
              </a:extLst>
            </p:cNvPr>
            <p:cNvSpPr/>
            <p:nvPr/>
          </p:nvSpPr>
          <p:spPr>
            <a:xfrm>
              <a:off x="4237303" y="173150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Fully Connected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5E2A30-2057-44BF-AE36-807A69C8D526}"/>
                </a:ext>
              </a:extLst>
            </p:cNvPr>
            <p:cNvCxnSpPr>
              <a:cxnSpLocks/>
            </p:cNvCxnSpPr>
            <p:nvPr/>
          </p:nvCxnSpPr>
          <p:spPr>
            <a:xfrm>
              <a:off x="3685849" y="2062644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ED28D6-A411-43F8-883B-92928A089CCB}"/>
                </a:ext>
              </a:extLst>
            </p:cNvPr>
            <p:cNvSpPr/>
            <p:nvPr/>
          </p:nvSpPr>
          <p:spPr>
            <a:xfrm>
              <a:off x="6370705" y="1726973"/>
              <a:ext cx="1898223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Bounding Boxes + Confidence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82319-1780-431B-9E6A-CDF0878EF097}"/>
                </a:ext>
              </a:extLst>
            </p:cNvPr>
            <p:cNvCxnSpPr>
              <a:cxnSpLocks/>
            </p:cNvCxnSpPr>
            <p:nvPr/>
          </p:nvCxnSpPr>
          <p:spPr>
            <a:xfrm>
              <a:off x="5819252" y="2058108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E833BA-A944-4CFB-9605-E6CACCF616FE}"/>
                </a:ext>
              </a:extLst>
            </p:cNvPr>
            <p:cNvSpPr/>
            <p:nvPr/>
          </p:nvSpPr>
          <p:spPr>
            <a:xfrm>
              <a:off x="8820381" y="1722437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Non – Max </a:t>
              </a:r>
              <a:r>
                <a:rPr lang="en-US" sz="2000" b="1" dirty="0" err="1">
                  <a:solidFill>
                    <a:schemeClr val="tx1"/>
                  </a:solidFill>
                </a:rPr>
                <a:t>Supression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E116B4-B809-438B-9399-45BAA285E758}"/>
                </a:ext>
              </a:extLst>
            </p:cNvPr>
            <p:cNvCxnSpPr>
              <a:cxnSpLocks/>
            </p:cNvCxnSpPr>
            <p:nvPr/>
          </p:nvCxnSpPr>
          <p:spPr>
            <a:xfrm>
              <a:off x="8268927" y="2053572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5E989D-4096-4A36-AEE7-93A62D45B3A4}"/>
                </a:ext>
              </a:extLst>
            </p:cNvPr>
            <p:cNvSpPr/>
            <p:nvPr/>
          </p:nvSpPr>
          <p:spPr>
            <a:xfrm>
              <a:off x="-6257749" y="175817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Input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56FA3B-FA84-4F32-912C-4F867FCCC414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-4692805" y="2074800"/>
              <a:ext cx="4714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CF4307-24B8-4175-8BE2-19D2A6F544DA}"/>
                </a:ext>
              </a:extLst>
            </p:cNvPr>
            <p:cNvSpPr/>
            <p:nvPr/>
          </p:nvSpPr>
          <p:spPr>
            <a:xfrm>
              <a:off x="-4228769" y="175817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Akuisi</a:t>
              </a:r>
              <a:r>
                <a:rPr lang="en-US" sz="2000" b="1" dirty="0">
                  <a:solidFill>
                    <a:schemeClr val="tx1"/>
                  </a:solidFill>
                </a:rPr>
                <a:t>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ECB03D-C7D7-4184-841D-AE16FE26DAE9}"/>
                </a:ext>
              </a:extLst>
            </p:cNvPr>
            <p:cNvCxnSpPr>
              <a:cxnSpLocks/>
            </p:cNvCxnSpPr>
            <p:nvPr/>
          </p:nvCxnSpPr>
          <p:spPr>
            <a:xfrm>
              <a:off x="-2648327" y="2063145"/>
              <a:ext cx="563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575585-B9B7-46DA-AE01-C3721D29973A}"/>
                </a:ext>
              </a:extLst>
            </p:cNvPr>
            <p:cNvSpPr/>
            <p:nvPr/>
          </p:nvSpPr>
          <p:spPr>
            <a:xfrm>
              <a:off x="-2483354" y="156891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0F9383-F626-4518-94F9-78202F83A068}"/>
                </a:ext>
              </a:extLst>
            </p:cNvPr>
            <p:cNvSpPr/>
            <p:nvPr/>
          </p:nvSpPr>
          <p:spPr>
            <a:xfrm>
              <a:off x="-2084696" y="1726057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Cropping &amp; Resizing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A2ADA9-B566-41C0-BEA3-5B200C08F743}"/>
                </a:ext>
              </a:extLst>
            </p:cNvPr>
            <p:cNvSpPr txBox="1"/>
            <p:nvPr/>
          </p:nvSpPr>
          <p:spPr>
            <a:xfrm>
              <a:off x="-2748977" y="2465554"/>
              <a:ext cx="2529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Pre – Processing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YOLO</a:t>
            </a:r>
            <a:endParaRPr lang="en-ID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70FD692-25D2-433E-9FA0-3D775BE877C0}"/>
              </a:ext>
            </a:extLst>
          </p:cNvPr>
          <p:cNvGrpSpPr/>
          <p:nvPr/>
        </p:nvGrpSpPr>
        <p:grpSpPr>
          <a:xfrm>
            <a:off x="-6257749" y="1561296"/>
            <a:ext cx="16643074" cy="1365923"/>
            <a:chOff x="-6257749" y="1561296"/>
            <a:chExt cx="16643074" cy="13659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5074C6-83F5-440F-824D-1AE2935E550D}"/>
                </a:ext>
              </a:extLst>
            </p:cNvPr>
            <p:cNvSpPr/>
            <p:nvPr/>
          </p:nvSpPr>
          <p:spPr>
            <a:xfrm>
              <a:off x="-21381" y="1677794"/>
              <a:ext cx="1564944" cy="734945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Buat</a:t>
              </a:r>
              <a:r>
                <a:rPr lang="en-US" sz="2000" b="1" dirty="0">
                  <a:solidFill>
                    <a:schemeClr val="tx1"/>
                  </a:solidFill>
                </a:rPr>
                <a:t> Grid </a:t>
              </a:r>
            </a:p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S x S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834BE0-8F7B-4E78-BC12-B54881AAA827}"/>
                </a:ext>
              </a:extLst>
            </p:cNvPr>
            <p:cNvCxnSpPr>
              <a:cxnSpLocks/>
            </p:cNvCxnSpPr>
            <p:nvPr/>
          </p:nvCxnSpPr>
          <p:spPr>
            <a:xfrm>
              <a:off x="-547490" y="2066495"/>
              <a:ext cx="54134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4F4174-295F-4FFC-8D19-33338B920AA2}"/>
                </a:ext>
              </a:extLst>
            </p:cNvPr>
            <p:cNvSpPr/>
            <p:nvPr/>
          </p:nvSpPr>
          <p:spPr>
            <a:xfrm>
              <a:off x="-301205" y="156129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D129D6-993C-40D7-8E2A-0B191AE201F2}"/>
                </a:ext>
              </a:extLst>
            </p:cNvPr>
            <p:cNvSpPr txBox="1"/>
            <p:nvPr/>
          </p:nvSpPr>
          <p:spPr>
            <a:xfrm>
              <a:off x="181516" y="2447218"/>
              <a:ext cx="1575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Agency FB" panose="020B0503020202020204" pitchFamily="34" charset="0"/>
                </a:rPr>
                <a:t>Anotasi</a:t>
              </a:r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CEB21E-36B0-4042-8D44-2E1373ED77D5}"/>
                </a:ext>
              </a:extLst>
            </p:cNvPr>
            <p:cNvSpPr/>
            <p:nvPr/>
          </p:nvSpPr>
          <p:spPr>
            <a:xfrm>
              <a:off x="2109531" y="175055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Conv. And Max Pool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EFF2F45-258D-436D-A588-C92FCD2BD35E}"/>
                </a:ext>
              </a:extLst>
            </p:cNvPr>
            <p:cNvCxnSpPr>
              <a:cxnSpLocks/>
            </p:cNvCxnSpPr>
            <p:nvPr/>
          </p:nvCxnSpPr>
          <p:spPr>
            <a:xfrm>
              <a:off x="1543563" y="2067180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CD819E-B46D-4C96-B96E-A7ABD8373E31}"/>
                </a:ext>
              </a:extLst>
            </p:cNvPr>
            <p:cNvSpPr/>
            <p:nvPr/>
          </p:nvSpPr>
          <p:spPr>
            <a:xfrm>
              <a:off x="4237303" y="173150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Fully Connected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5E2A30-2057-44BF-AE36-807A69C8D526}"/>
                </a:ext>
              </a:extLst>
            </p:cNvPr>
            <p:cNvCxnSpPr>
              <a:cxnSpLocks/>
            </p:cNvCxnSpPr>
            <p:nvPr/>
          </p:nvCxnSpPr>
          <p:spPr>
            <a:xfrm>
              <a:off x="3685849" y="2062644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ED28D6-A411-43F8-883B-92928A089CCB}"/>
                </a:ext>
              </a:extLst>
            </p:cNvPr>
            <p:cNvSpPr/>
            <p:nvPr/>
          </p:nvSpPr>
          <p:spPr>
            <a:xfrm>
              <a:off x="6370705" y="1726973"/>
              <a:ext cx="1898223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Bounding Boxes + Confidence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82319-1780-431B-9E6A-CDF0878EF097}"/>
                </a:ext>
              </a:extLst>
            </p:cNvPr>
            <p:cNvCxnSpPr>
              <a:cxnSpLocks/>
            </p:cNvCxnSpPr>
            <p:nvPr/>
          </p:nvCxnSpPr>
          <p:spPr>
            <a:xfrm>
              <a:off x="5819252" y="2058108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E833BA-A944-4CFB-9605-E6CACCF616FE}"/>
                </a:ext>
              </a:extLst>
            </p:cNvPr>
            <p:cNvSpPr/>
            <p:nvPr/>
          </p:nvSpPr>
          <p:spPr>
            <a:xfrm>
              <a:off x="8820381" y="1722437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Non – Max </a:t>
              </a:r>
              <a:r>
                <a:rPr lang="en-US" sz="2000" b="1" dirty="0" err="1">
                  <a:solidFill>
                    <a:schemeClr val="tx1"/>
                  </a:solidFill>
                </a:rPr>
                <a:t>Supression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E116B4-B809-438B-9399-45BAA285E758}"/>
                </a:ext>
              </a:extLst>
            </p:cNvPr>
            <p:cNvCxnSpPr>
              <a:cxnSpLocks/>
            </p:cNvCxnSpPr>
            <p:nvPr/>
          </p:nvCxnSpPr>
          <p:spPr>
            <a:xfrm>
              <a:off x="8268927" y="2053572"/>
              <a:ext cx="5659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5E989D-4096-4A36-AEE7-93A62D45B3A4}"/>
                </a:ext>
              </a:extLst>
            </p:cNvPr>
            <p:cNvSpPr/>
            <p:nvPr/>
          </p:nvSpPr>
          <p:spPr>
            <a:xfrm>
              <a:off x="-6257749" y="175817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Input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56FA3B-FA84-4F32-912C-4F867FCCC414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-4692805" y="2074800"/>
              <a:ext cx="4714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CF4307-24B8-4175-8BE2-19D2A6F544DA}"/>
                </a:ext>
              </a:extLst>
            </p:cNvPr>
            <p:cNvSpPr/>
            <p:nvPr/>
          </p:nvSpPr>
          <p:spPr>
            <a:xfrm>
              <a:off x="-4228769" y="1758179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 err="1">
                  <a:solidFill>
                    <a:schemeClr val="tx1"/>
                  </a:solidFill>
                </a:rPr>
                <a:t>Akuisi</a:t>
              </a:r>
              <a:r>
                <a:rPr lang="en-US" sz="2000" b="1" dirty="0">
                  <a:solidFill>
                    <a:schemeClr val="tx1"/>
                  </a:solidFill>
                </a:rPr>
                <a:t> Video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ECB03D-C7D7-4184-841D-AE16FE26DAE9}"/>
                </a:ext>
              </a:extLst>
            </p:cNvPr>
            <p:cNvCxnSpPr>
              <a:cxnSpLocks/>
            </p:cNvCxnSpPr>
            <p:nvPr/>
          </p:nvCxnSpPr>
          <p:spPr>
            <a:xfrm>
              <a:off x="-2648327" y="2063145"/>
              <a:ext cx="563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575585-B9B7-46DA-AE01-C3721D29973A}"/>
                </a:ext>
              </a:extLst>
            </p:cNvPr>
            <p:cNvSpPr/>
            <p:nvPr/>
          </p:nvSpPr>
          <p:spPr>
            <a:xfrm>
              <a:off x="-2483354" y="1568916"/>
              <a:ext cx="2134607" cy="92331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0F9383-F626-4518-94F9-78202F83A068}"/>
                </a:ext>
              </a:extLst>
            </p:cNvPr>
            <p:cNvSpPr/>
            <p:nvPr/>
          </p:nvSpPr>
          <p:spPr>
            <a:xfrm>
              <a:off x="-2084696" y="1726057"/>
              <a:ext cx="1564944" cy="63324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</a:rPr>
                <a:t>Cropping &amp; Resizing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A2ADA9-B566-41C0-BEA3-5B200C08F743}"/>
                </a:ext>
              </a:extLst>
            </p:cNvPr>
            <p:cNvSpPr txBox="1"/>
            <p:nvPr/>
          </p:nvSpPr>
          <p:spPr>
            <a:xfrm>
              <a:off x="-2748977" y="2465554"/>
              <a:ext cx="2529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Pre – Processing Data</a:t>
              </a:r>
              <a:endParaRPr lang="en-ID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57EA48E-2DBF-4C65-9364-1D1B2A145CED}"/>
              </a:ext>
            </a:extLst>
          </p:cNvPr>
          <p:cNvSpPr/>
          <p:nvPr/>
        </p:nvSpPr>
        <p:spPr>
          <a:xfrm>
            <a:off x="1944673" y="1584960"/>
            <a:ext cx="4151327" cy="93013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4DFCA-B54F-496A-916C-E59047B294D9}"/>
              </a:ext>
            </a:extLst>
          </p:cNvPr>
          <p:cNvSpPr txBox="1"/>
          <p:nvPr/>
        </p:nvSpPr>
        <p:spPr>
          <a:xfrm>
            <a:off x="3581528" y="2530064"/>
            <a:ext cx="73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gency FB" panose="020B0503020202020204" pitchFamily="34" charset="0"/>
              </a:rPr>
              <a:t>CNN</a:t>
            </a:r>
            <a:endParaRPr lang="en-ID" sz="2400" b="1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FD1DA3-FD5E-4182-805D-C4729D584534}"/>
              </a:ext>
            </a:extLst>
          </p:cNvPr>
          <p:cNvSpPr/>
          <p:nvPr/>
        </p:nvSpPr>
        <p:spPr>
          <a:xfrm>
            <a:off x="-131781" y="1310719"/>
            <a:ext cx="10780218" cy="1920161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4D66EB-1718-415B-B6A4-6AA63030A52F}"/>
              </a:ext>
            </a:extLst>
          </p:cNvPr>
          <p:cNvSpPr txBox="1"/>
          <p:nvPr/>
        </p:nvSpPr>
        <p:spPr>
          <a:xfrm>
            <a:off x="5363116" y="3448766"/>
            <a:ext cx="73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YOLO</a:t>
            </a:r>
            <a:endParaRPr lang="en-ID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latin typeface="Agency FB" panose="020B0503020202020204" pitchFamily="34" charset="0"/>
              </a:rPr>
              <a:t> YOLO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154E401-15CC-49F4-8DCC-FA2414A6FF3D}"/>
              </a:ext>
            </a:extLst>
          </p:cNvPr>
          <p:cNvSpPr/>
          <p:nvPr/>
        </p:nvSpPr>
        <p:spPr>
          <a:xfrm>
            <a:off x="0" y="-13100"/>
            <a:ext cx="12211050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0F54D-3A8C-4C0A-A664-127F6D618960}"/>
              </a:ext>
            </a:extLst>
          </p:cNvPr>
          <p:cNvSpPr/>
          <p:nvPr/>
        </p:nvSpPr>
        <p:spPr>
          <a:xfrm>
            <a:off x="0" y="3523850"/>
            <a:ext cx="12221496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A44E3-617E-4C5E-8CB1-0F1E99777EAA}"/>
              </a:ext>
            </a:extLst>
          </p:cNvPr>
          <p:cNvSpPr/>
          <p:nvPr/>
        </p:nvSpPr>
        <p:spPr>
          <a:xfrm>
            <a:off x="0" y="-41235"/>
            <a:ext cx="6153149" cy="71020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B7F913-F8A5-4503-9B5C-59E3A33AF60F}"/>
              </a:ext>
            </a:extLst>
          </p:cNvPr>
          <p:cNvSpPr/>
          <p:nvPr/>
        </p:nvSpPr>
        <p:spPr>
          <a:xfrm>
            <a:off x="6096000" y="-32632"/>
            <a:ext cx="6087399" cy="70934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369382-BDE4-4493-92D7-1273E5FFABB4}"/>
              </a:ext>
            </a:extLst>
          </p:cNvPr>
          <p:cNvGrpSpPr/>
          <p:nvPr/>
        </p:nvGrpSpPr>
        <p:grpSpPr>
          <a:xfrm>
            <a:off x="10356850" y="331906"/>
            <a:ext cx="2006600" cy="607894"/>
            <a:chOff x="10204450" y="179506"/>
            <a:chExt cx="2006600" cy="60789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7F26B-51C9-48BB-8401-3C900FC52207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3499C1-2591-4DBE-BE98-401087B5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E9EF15-7811-45D9-96AB-9091D3A0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60AFA0-29C3-456D-9971-6B2904732FC3}"/>
              </a:ext>
            </a:extLst>
          </p:cNvPr>
          <p:cNvSpPr txBox="1"/>
          <p:nvPr/>
        </p:nvSpPr>
        <p:spPr>
          <a:xfrm>
            <a:off x="729065" y="152400"/>
            <a:ext cx="417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gency FB" panose="020B0503020202020204" pitchFamily="34" charset="0"/>
              </a:rPr>
              <a:t>Jadwal</a:t>
            </a:r>
            <a:r>
              <a:rPr lang="en-US" sz="5400" b="1" dirty="0">
                <a:latin typeface="Agency FB" panose="020B0503020202020204" pitchFamily="34" charset="0"/>
              </a:rPr>
              <a:t> Kegiatan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FD77BE-4B6A-4536-843D-867CE9AACA6F}"/>
              </a:ext>
            </a:extLst>
          </p:cNvPr>
          <p:cNvCxnSpPr>
            <a:cxnSpLocks/>
          </p:cNvCxnSpPr>
          <p:nvPr/>
        </p:nvCxnSpPr>
        <p:spPr>
          <a:xfrm>
            <a:off x="406252" y="1108387"/>
            <a:ext cx="48901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85CA67A-DF90-4FDB-B2A1-295F96F8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7" y="1830311"/>
            <a:ext cx="10852674" cy="3658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46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6A2B5D-9E72-4C72-A92F-FD44326B7398}"/>
              </a:ext>
            </a:extLst>
          </p:cNvPr>
          <p:cNvGrpSpPr/>
          <p:nvPr/>
        </p:nvGrpSpPr>
        <p:grpSpPr>
          <a:xfrm>
            <a:off x="10204450" y="179506"/>
            <a:ext cx="2006600" cy="607894"/>
            <a:chOff x="10204450" y="179506"/>
            <a:chExt cx="2006600" cy="6078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00227B8-B9F2-415B-A7F4-105BA23CDFA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C3959B-738C-4E85-80AE-C4AB84A9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A972E-0663-4CDA-B332-163F3DA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E0B496-3380-47E0-8EC5-3F1BA5548987}"/>
              </a:ext>
            </a:extLst>
          </p:cNvPr>
          <p:cNvSpPr txBox="1"/>
          <p:nvPr/>
        </p:nvSpPr>
        <p:spPr>
          <a:xfrm>
            <a:off x="-301205" y="0"/>
            <a:ext cx="1041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Diagram Alur </a:t>
            </a:r>
            <a:r>
              <a:rPr lang="en-US" sz="5400" b="1" dirty="0" err="1">
                <a:latin typeface="Agency FB" panose="020B0503020202020204" pitchFamily="34" charset="0"/>
              </a:rPr>
              <a:t>Deteksi</a:t>
            </a:r>
            <a:r>
              <a:rPr lang="en-US" sz="5400" b="1" dirty="0"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latin typeface="Agency FB" panose="020B0503020202020204" pitchFamily="34" charset="0"/>
              </a:rPr>
              <a:t>Menggunakan</a:t>
            </a:r>
            <a:r>
              <a:rPr lang="en-US" sz="5400" b="1" dirty="0">
                <a:latin typeface="Agency FB" panose="020B0503020202020204" pitchFamily="34" charset="0"/>
              </a:rPr>
              <a:t> YOLO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6F03A-AFC4-41C0-8182-17752FD3936E}"/>
              </a:ext>
            </a:extLst>
          </p:cNvPr>
          <p:cNvCxnSpPr>
            <a:cxnSpLocks/>
          </p:cNvCxnSpPr>
          <p:nvPr/>
        </p:nvCxnSpPr>
        <p:spPr>
          <a:xfrm>
            <a:off x="-32657" y="986376"/>
            <a:ext cx="10085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154E401-15CC-49F4-8DCC-FA2414A6FF3D}"/>
              </a:ext>
            </a:extLst>
          </p:cNvPr>
          <p:cNvSpPr/>
          <p:nvPr/>
        </p:nvSpPr>
        <p:spPr>
          <a:xfrm>
            <a:off x="0" y="-13100"/>
            <a:ext cx="12211050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0F54D-3A8C-4C0A-A664-127F6D618960}"/>
              </a:ext>
            </a:extLst>
          </p:cNvPr>
          <p:cNvSpPr/>
          <p:nvPr/>
        </p:nvSpPr>
        <p:spPr>
          <a:xfrm>
            <a:off x="0" y="3523850"/>
            <a:ext cx="12221496" cy="3536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A44E3-617E-4C5E-8CB1-0F1E99777EAA}"/>
              </a:ext>
            </a:extLst>
          </p:cNvPr>
          <p:cNvSpPr/>
          <p:nvPr/>
        </p:nvSpPr>
        <p:spPr>
          <a:xfrm>
            <a:off x="0" y="-41235"/>
            <a:ext cx="6153149" cy="71020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B7F913-F8A5-4503-9B5C-59E3A33AF60F}"/>
              </a:ext>
            </a:extLst>
          </p:cNvPr>
          <p:cNvSpPr/>
          <p:nvPr/>
        </p:nvSpPr>
        <p:spPr>
          <a:xfrm>
            <a:off x="6096000" y="-32632"/>
            <a:ext cx="6087399" cy="70934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369382-BDE4-4493-92D7-1273E5FFABB4}"/>
              </a:ext>
            </a:extLst>
          </p:cNvPr>
          <p:cNvGrpSpPr/>
          <p:nvPr/>
        </p:nvGrpSpPr>
        <p:grpSpPr>
          <a:xfrm>
            <a:off x="10356850" y="331906"/>
            <a:ext cx="2006600" cy="607894"/>
            <a:chOff x="10204450" y="179506"/>
            <a:chExt cx="2006600" cy="60789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7F26B-51C9-48BB-8401-3C900FC52207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3499C1-2591-4DBE-BE98-401087B5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E9EF15-7811-45D9-96AB-9091D3A0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60AFA0-29C3-456D-9971-6B2904732FC3}"/>
              </a:ext>
            </a:extLst>
          </p:cNvPr>
          <p:cNvSpPr txBox="1"/>
          <p:nvPr/>
        </p:nvSpPr>
        <p:spPr>
          <a:xfrm>
            <a:off x="729065" y="152400"/>
            <a:ext cx="417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gency FB" panose="020B0503020202020204" pitchFamily="34" charset="0"/>
              </a:rPr>
              <a:t>Jadwal</a:t>
            </a:r>
            <a:r>
              <a:rPr lang="en-US" sz="5400" b="1" dirty="0">
                <a:latin typeface="Agency FB" panose="020B0503020202020204" pitchFamily="34" charset="0"/>
              </a:rPr>
              <a:t> Kegiatan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FD77BE-4B6A-4536-843D-867CE9AACA6F}"/>
              </a:ext>
            </a:extLst>
          </p:cNvPr>
          <p:cNvCxnSpPr>
            <a:cxnSpLocks/>
          </p:cNvCxnSpPr>
          <p:nvPr/>
        </p:nvCxnSpPr>
        <p:spPr>
          <a:xfrm>
            <a:off x="406252" y="1108387"/>
            <a:ext cx="48901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85CA67A-DF90-4FDB-B2A1-295F96F8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7" y="1830311"/>
            <a:ext cx="10852674" cy="3658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4860165-0FD6-4C13-82B1-EE7F9FBA1FD6}"/>
              </a:ext>
            </a:extLst>
          </p:cNvPr>
          <p:cNvSpPr/>
          <p:nvPr/>
        </p:nvSpPr>
        <p:spPr>
          <a:xfrm>
            <a:off x="9428191" y="4580052"/>
            <a:ext cx="4302260" cy="43022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C955470-44C9-4FED-BA6D-1C53B782B337}"/>
              </a:ext>
            </a:extLst>
          </p:cNvPr>
          <p:cNvSpPr/>
          <p:nvPr/>
        </p:nvSpPr>
        <p:spPr>
          <a:xfrm>
            <a:off x="7607333" y="2794832"/>
            <a:ext cx="7872704" cy="7872698"/>
          </a:xfrm>
          <a:prstGeom prst="donut">
            <a:avLst>
              <a:gd name="adj" fmla="val 10537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8136C15-5EC5-4D04-A619-3E79FFB7A601}"/>
              </a:ext>
            </a:extLst>
          </p:cNvPr>
          <p:cNvSpPr/>
          <p:nvPr/>
        </p:nvSpPr>
        <p:spPr>
          <a:xfrm>
            <a:off x="5933856" y="1130922"/>
            <a:ext cx="11200528" cy="11200518"/>
          </a:xfrm>
          <a:prstGeom prst="donut">
            <a:avLst>
              <a:gd name="adj" fmla="val 8275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3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9185A02-8F23-4E87-94DB-A04225D638DE}"/>
              </a:ext>
            </a:extLst>
          </p:cNvPr>
          <p:cNvSpPr>
            <a:spLocks noChangeAspect="1"/>
          </p:cNvSpPr>
          <p:nvPr/>
        </p:nvSpPr>
        <p:spPr>
          <a:xfrm>
            <a:off x="5422798" y="2847154"/>
            <a:ext cx="1344661" cy="13464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8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9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4.44444E-6 L 2.08333E-7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01 -0.00185 L -0.00117 -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45 -2.59259E-6 L -2.29167E-6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74 2.96296E-6 L 5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-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4 -0.00185 L 5E-6 -7.40741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21" grpId="0" animBg="1"/>
      <p:bldP spid="15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F3D69D-8BBC-4B5B-A000-C77376505BD8}"/>
              </a:ext>
            </a:extLst>
          </p:cNvPr>
          <p:cNvGrpSpPr/>
          <p:nvPr/>
        </p:nvGrpSpPr>
        <p:grpSpPr>
          <a:xfrm>
            <a:off x="10356850" y="331906"/>
            <a:ext cx="2006600" cy="607894"/>
            <a:chOff x="10204450" y="179506"/>
            <a:chExt cx="2006600" cy="60789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1C41-9844-4EB3-BD57-0FB5FA2CD70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E35FA5-758E-47AC-B338-92CD1B9E0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D3DCF-9092-4F09-B33F-04FA83DF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138E08-9447-4AA8-8BD2-3669769B420E}"/>
              </a:ext>
            </a:extLst>
          </p:cNvPr>
          <p:cNvSpPr txBox="1"/>
          <p:nvPr/>
        </p:nvSpPr>
        <p:spPr>
          <a:xfrm>
            <a:off x="729065" y="152400"/>
            <a:ext cx="417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Daftar </a:t>
            </a:r>
            <a:r>
              <a:rPr lang="en-US" sz="5400" b="1" dirty="0" err="1">
                <a:latin typeface="Agency FB" panose="020B0503020202020204" pitchFamily="34" charset="0"/>
              </a:rPr>
              <a:t>Pustaka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06FEA8-2EDB-4316-A5F9-3504D4999408}"/>
              </a:ext>
            </a:extLst>
          </p:cNvPr>
          <p:cNvCxnSpPr>
            <a:cxnSpLocks/>
          </p:cNvCxnSpPr>
          <p:nvPr/>
        </p:nvCxnSpPr>
        <p:spPr>
          <a:xfrm>
            <a:off x="594937" y="1079359"/>
            <a:ext cx="43979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BF517-32D1-47ED-95EA-883498F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74" y="1270686"/>
            <a:ext cx="9166676" cy="10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F3D69D-8BBC-4B5B-A000-C77376505BD8}"/>
              </a:ext>
            </a:extLst>
          </p:cNvPr>
          <p:cNvGrpSpPr/>
          <p:nvPr/>
        </p:nvGrpSpPr>
        <p:grpSpPr>
          <a:xfrm>
            <a:off x="10356850" y="331906"/>
            <a:ext cx="2006600" cy="607894"/>
            <a:chOff x="10204450" y="179506"/>
            <a:chExt cx="2006600" cy="60789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1C41-9844-4EB3-BD57-0FB5FA2CD70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E35FA5-758E-47AC-B338-92CD1B9E0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D3DCF-9092-4F09-B33F-04FA83DF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138E08-9447-4AA8-8BD2-3669769B420E}"/>
              </a:ext>
            </a:extLst>
          </p:cNvPr>
          <p:cNvSpPr txBox="1"/>
          <p:nvPr/>
        </p:nvSpPr>
        <p:spPr>
          <a:xfrm>
            <a:off x="729065" y="152400"/>
            <a:ext cx="417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Daftar </a:t>
            </a:r>
            <a:r>
              <a:rPr lang="en-US" sz="5400" b="1" dirty="0" err="1">
                <a:latin typeface="Agency FB" panose="020B0503020202020204" pitchFamily="34" charset="0"/>
              </a:rPr>
              <a:t>Pustaka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06FEA8-2EDB-4316-A5F9-3504D4999408}"/>
              </a:ext>
            </a:extLst>
          </p:cNvPr>
          <p:cNvCxnSpPr>
            <a:cxnSpLocks/>
          </p:cNvCxnSpPr>
          <p:nvPr/>
        </p:nvCxnSpPr>
        <p:spPr>
          <a:xfrm>
            <a:off x="594937" y="1079359"/>
            <a:ext cx="43979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BF517-32D1-47ED-95EA-883498F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74" y="1270686"/>
            <a:ext cx="9166676" cy="10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F3D69D-8BBC-4B5B-A000-C77376505BD8}"/>
              </a:ext>
            </a:extLst>
          </p:cNvPr>
          <p:cNvGrpSpPr/>
          <p:nvPr/>
        </p:nvGrpSpPr>
        <p:grpSpPr>
          <a:xfrm>
            <a:off x="10356850" y="331906"/>
            <a:ext cx="2006600" cy="607894"/>
            <a:chOff x="10204450" y="179506"/>
            <a:chExt cx="2006600" cy="60789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A71C41-9844-4EB3-BD57-0FB5FA2CD70E}"/>
                </a:ext>
              </a:extLst>
            </p:cNvPr>
            <p:cNvSpPr/>
            <p:nvPr/>
          </p:nvSpPr>
          <p:spPr>
            <a:xfrm>
              <a:off x="10204450" y="179506"/>
              <a:ext cx="2006600" cy="607894"/>
            </a:xfrm>
            <a:custGeom>
              <a:avLst/>
              <a:gdLst>
                <a:gd name="connsiteX0" fmla="*/ 426594 w 2006600"/>
                <a:gd name="connsiteY0" fmla="*/ 0 h 607894"/>
                <a:gd name="connsiteX1" fmla="*/ 2006600 w 2006600"/>
                <a:gd name="connsiteY1" fmla="*/ 0 h 607894"/>
                <a:gd name="connsiteX2" fmla="*/ 2006600 w 2006600"/>
                <a:gd name="connsiteY2" fmla="*/ 607894 h 607894"/>
                <a:gd name="connsiteX3" fmla="*/ 426594 w 2006600"/>
                <a:gd name="connsiteY3" fmla="*/ 607894 h 607894"/>
                <a:gd name="connsiteX4" fmla="*/ 0 w 2006600"/>
                <a:gd name="connsiteY4" fmla="*/ 303947 h 607894"/>
                <a:gd name="connsiteX5" fmla="*/ 426594 w 2006600"/>
                <a:gd name="connsiteY5" fmla="*/ 0 h 60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600" h="607894">
                  <a:moveTo>
                    <a:pt x="426594" y="0"/>
                  </a:moveTo>
                  <a:lnTo>
                    <a:pt x="2006600" y="0"/>
                  </a:lnTo>
                  <a:lnTo>
                    <a:pt x="2006600" y="607894"/>
                  </a:lnTo>
                  <a:lnTo>
                    <a:pt x="426594" y="607894"/>
                  </a:lnTo>
                  <a:cubicBezTo>
                    <a:pt x="190905" y="607894"/>
                    <a:pt x="0" y="471787"/>
                    <a:pt x="0" y="303947"/>
                  </a:cubicBezTo>
                  <a:cubicBezTo>
                    <a:pt x="0" y="136108"/>
                    <a:pt x="190905" y="0"/>
                    <a:pt x="42659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E35FA5-758E-47AC-B338-92CD1B9E0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921" y="293655"/>
              <a:ext cx="417546" cy="4175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D3DCF-9092-4F09-B33F-04FA83DF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6938" y="243006"/>
              <a:ext cx="726788" cy="4680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138E08-9447-4AA8-8BD2-3669769B420E}"/>
              </a:ext>
            </a:extLst>
          </p:cNvPr>
          <p:cNvSpPr txBox="1"/>
          <p:nvPr/>
        </p:nvSpPr>
        <p:spPr>
          <a:xfrm>
            <a:off x="729065" y="152400"/>
            <a:ext cx="417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Daftar </a:t>
            </a:r>
            <a:r>
              <a:rPr lang="en-US" sz="5400" b="1" dirty="0" err="1">
                <a:latin typeface="Agency FB" panose="020B0503020202020204" pitchFamily="34" charset="0"/>
              </a:rPr>
              <a:t>Pustaka</a:t>
            </a:r>
            <a:endParaRPr lang="en-ID" sz="5400" b="1" dirty="0">
              <a:latin typeface="Agency FB" panose="020B05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06FEA8-2EDB-4316-A5F9-3504D4999408}"/>
              </a:ext>
            </a:extLst>
          </p:cNvPr>
          <p:cNvCxnSpPr>
            <a:cxnSpLocks/>
          </p:cNvCxnSpPr>
          <p:nvPr/>
        </p:nvCxnSpPr>
        <p:spPr>
          <a:xfrm>
            <a:off x="594937" y="1079359"/>
            <a:ext cx="43979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BF517-32D1-47ED-95EA-883498F29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55"/>
          <a:stretch/>
        </p:blipFill>
        <p:spPr>
          <a:xfrm>
            <a:off x="1349831" y="1531257"/>
            <a:ext cx="9166676" cy="44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C63E5B-3465-4A1C-AEB5-DD70005CAE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03612-0DED-4B84-96DA-1047FC7CF2BD}"/>
              </a:ext>
            </a:extLst>
          </p:cNvPr>
          <p:cNvSpPr txBox="1"/>
          <p:nvPr/>
        </p:nvSpPr>
        <p:spPr>
          <a:xfrm>
            <a:off x="4295775" y="2953322"/>
            <a:ext cx="4295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300" dirty="0">
                <a:solidFill>
                  <a:srgbClr val="FFFF00"/>
                </a:solidFill>
                <a:latin typeface="Myriad Arabic" panose="01010101010101010101" pitchFamily="50" charset="-78"/>
                <a:cs typeface="Myriad Arabic" panose="01010101010101010101" pitchFamily="50" charset="-78"/>
              </a:rPr>
              <a:t>TERIMA KASIH</a:t>
            </a:r>
          </a:p>
        </p:txBody>
      </p:sp>
      <p:sp useBgFill="1">
        <p:nvSpPr>
          <p:cNvPr id="4" name="Flowchart: Manual Input 3">
            <a:extLst>
              <a:ext uri="{FF2B5EF4-FFF2-40B4-BE49-F238E27FC236}">
                <a16:creationId xmlns:a16="http://schemas.microsoft.com/office/drawing/2014/main" id="{94427C67-69D1-4FEF-9EB5-75AA963A1B2A}"/>
              </a:ext>
            </a:extLst>
          </p:cNvPr>
          <p:cNvSpPr/>
          <p:nvPr/>
        </p:nvSpPr>
        <p:spPr>
          <a:xfrm rot="16200000" flipV="1">
            <a:off x="-381000" y="342900"/>
            <a:ext cx="6858000" cy="6096000"/>
          </a:xfrm>
          <a:prstGeom prst="flowChartManualInput">
            <a:avLst/>
          </a:prstGeom>
          <a:effectLst>
            <a:outerShdw blurRad="254000" dist="38100" sx="104000" sy="104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5" name="Flowchart: Manual Input 4">
            <a:extLst>
              <a:ext uri="{FF2B5EF4-FFF2-40B4-BE49-F238E27FC236}">
                <a16:creationId xmlns:a16="http://schemas.microsoft.com/office/drawing/2014/main" id="{4CAA79EE-9F7A-40E4-9DD5-D1D283C86832}"/>
              </a:ext>
            </a:extLst>
          </p:cNvPr>
          <p:cNvSpPr/>
          <p:nvPr/>
        </p:nvSpPr>
        <p:spPr>
          <a:xfrm rot="16200000" flipV="1">
            <a:off x="-1281113" y="1281112"/>
            <a:ext cx="6858000" cy="4295775"/>
          </a:xfrm>
          <a:prstGeom prst="flowChartManualInput">
            <a:avLst/>
          </a:prstGeom>
          <a:effectLst>
            <a:outerShdw blurRad="254000" dist="38100" sx="104000" sy="104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6" name="Flowchart: Manual Input 5">
            <a:extLst>
              <a:ext uri="{FF2B5EF4-FFF2-40B4-BE49-F238E27FC236}">
                <a16:creationId xmlns:a16="http://schemas.microsoft.com/office/drawing/2014/main" id="{AC8F990C-A936-4E0E-8FEF-4E1CD869395E}"/>
              </a:ext>
            </a:extLst>
          </p:cNvPr>
          <p:cNvSpPr/>
          <p:nvPr/>
        </p:nvSpPr>
        <p:spPr>
          <a:xfrm rot="16200000" flipH="1">
            <a:off x="5715000" y="380999"/>
            <a:ext cx="6858000" cy="6096000"/>
          </a:xfrm>
          <a:prstGeom prst="flowChartManualInput">
            <a:avLst/>
          </a:prstGeom>
          <a:effectLst>
            <a:outerShdw blurRad="2540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7" name="Flowchart: Manual Input 6">
            <a:extLst>
              <a:ext uri="{FF2B5EF4-FFF2-40B4-BE49-F238E27FC236}">
                <a16:creationId xmlns:a16="http://schemas.microsoft.com/office/drawing/2014/main" id="{81E7911C-8DCC-47D6-B3A6-9120292EB01C}"/>
              </a:ext>
            </a:extLst>
          </p:cNvPr>
          <p:cNvSpPr/>
          <p:nvPr/>
        </p:nvSpPr>
        <p:spPr>
          <a:xfrm rot="16200000" flipH="1">
            <a:off x="6615114" y="1281113"/>
            <a:ext cx="6858000" cy="4295775"/>
          </a:xfrm>
          <a:prstGeom prst="flowChartManualInput">
            <a:avLst/>
          </a:prstGeom>
          <a:effectLst>
            <a:outerShdw blurRad="254000" dist="38100" dir="10800000" sx="104000" sy="104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D0B1DE-00EC-4BF4-A818-09353CA87F81}"/>
              </a:ext>
            </a:extLst>
          </p:cNvPr>
          <p:cNvGrpSpPr/>
          <p:nvPr/>
        </p:nvGrpSpPr>
        <p:grpSpPr>
          <a:xfrm>
            <a:off x="5073059" y="2476269"/>
            <a:ext cx="4968240" cy="1492716"/>
            <a:chOff x="5166360" y="2225040"/>
            <a:chExt cx="4968240" cy="14927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B2B8CC-D400-4C7F-BF4A-2C4DDF6436C4}"/>
                </a:ext>
              </a:extLst>
            </p:cNvPr>
            <p:cNvSpPr txBox="1"/>
            <p:nvPr/>
          </p:nvSpPr>
          <p:spPr>
            <a:xfrm>
              <a:off x="5166360" y="2225040"/>
              <a:ext cx="49682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7200" b="1" spc="300" dirty="0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36059B-39C9-4949-AA95-18707098FDA2}"/>
                </a:ext>
              </a:extLst>
            </p:cNvPr>
            <p:cNvSpPr txBox="1"/>
            <p:nvPr/>
          </p:nvSpPr>
          <p:spPr>
            <a:xfrm>
              <a:off x="5166360" y="3132981"/>
              <a:ext cx="2026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spc="300" dirty="0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6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834 L -0.14844 -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-4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14375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0 L -0.08958 0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0 L 0.08958 0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57447-CE90-46F2-BBD6-8E1E4B1AB85B}"/>
              </a:ext>
            </a:extLst>
          </p:cNvPr>
          <p:cNvSpPr txBox="1"/>
          <p:nvPr/>
        </p:nvSpPr>
        <p:spPr>
          <a:xfrm>
            <a:off x="2906665" y="-65191"/>
            <a:ext cx="668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gency FB" panose="020B0503020202020204" pitchFamily="34" charset="0"/>
              </a:rPr>
              <a:t>1.1 LATAR BELAKANG</a:t>
            </a:r>
            <a:endParaRPr lang="en-ID" sz="7200" b="1" dirty="0">
              <a:latin typeface="Agency FB" panose="020B0503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5A62ED-7EBE-4C51-A9EE-85A4789456D4}"/>
              </a:ext>
            </a:extLst>
          </p:cNvPr>
          <p:cNvSpPr/>
          <p:nvPr/>
        </p:nvSpPr>
        <p:spPr>
          <a:xfrm>
            <a:off x="10204450" y="179506"/>
            <a:ext cx="2006600" cy="607894"/>
          </a:xfrm>
          <a:custGeom>
            <a:avLst/>
            <a:gdLst>
              <a:gd name="connsiteX0" fmla="*/ 426594 w 2006600"/>
              <a:gd name="connsiteY0" fmla="*/ 0 h 607894"/>
              <a:gd name="connsiteX1" fmla="*/ 2006600 w 2006600"/>
              <a:gd name="connsiteY1" fmla="*/ 0 h 607894"/>
              <a:gd name="connsiteX2" fmla="*/ 2006600 w 2006600"/>
              <a:gd name="connsiteY2" fmla="*/ 607894 h 607894"/>
              <a:gd name="connsiteX3" fmla="*/ 426594 w 2006600"/>
              <a:gd name="connsiteY3" fmla="*/ 607894 h 607894"/>
              <a:gd name="connsiteX4" fmla="*/ 0 w 2006600"/>
              <a:gd name="connsiteY4" fmla="*/ 303947 h 607894"/>
              <a:gd name="connsiteX5" fmla="*/ 426594 w 2006600"/>
              <a:gd name="connsiteY5" fmla="*/ 0 h 60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600" h="607894">
                <a:moveTo>
                  <a:pt x="426594" y="0"/>
                </a:moveTo>
                <a:lnTo>
                  <a:pt x="2006600" y="0"/>
                </a:lnTo>
                <a:lnTo>
                  <a:pt x="2006600" y="607894"/>
                </a:lnTo>
                <a:lnTo>
                  <a:pt x="426594" y="607894"/>
                </a:lnTo>
                <a:cubicBezTo>
                  <a:pt x="190905" y="607894"/>
                  <a:pt x="0" y="471787"/>
                  <a:pt x="0" y="303947"/>
                </a:cubicBezTo>
                <a:cubicBezTo>
                  <a:pt x="0" y="136108"/>
                  <a:pt x="190905" y="0"/>
                  <a:pt x="4265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0E623-10DE-413D-AECC-9FBD5E8A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1" y="293655"/>
            <a:ext cx="417546" cy="41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E2D8D-F187-4A12-B9D6-9C137F1E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38" y="243006"/>
            <a:ext cx="726788" cy="4680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137AF0-AB8B-44AC-900D-D188F76F2B5D}"/>
              </a:ext>
            </a:extLst>
          </p:cNvPr>
          <p:cNvCxnSpPr/>
          <p:nvPr/>
        </p:nvCxnSpPr>
        <p:spPr>
          <a:xfrm>
            <a:off x="2685872" y="1140420"/>
            <a:ext cx="68202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D9F466-F702-48AF-BDBF-FF270FC59F0D}"/>
              </a:ext>
            </a:extLst>
          </p:cNvPr>
          <p:cNvSpPr/>
          <p:nvPr/>
        </p:nvSpPr>
        <p:spPr>
          <a:xfrm>
            <a:off x="8761226" y="2877471"/>
            <a:ext cx="1344661" cy="134466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7C88B-9289-4649-8CC8-1E2DE1D7D56B}"/>
              </a:ext>
            </a:extLst>
          </p:cNvPr>
          <p:cNvSpPr/>
          <p:nvPr/>
        </p:nvSpPr>
        <p:spPr>
          <a:xfrm>
            <a:off x="10456264" y="2882761"/>
            <a:ext cx="1344661" cy="1344661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5500FF-7E06-47B2-994A-1E997E04710D}"/>
              </a:ext>
            </a:extLst>
          </p:cNvPr>
          <p:cNvSpPr/>
          <p:nvPr/>
        </p:nvSpPr>
        <p:spPr>
          <a:xfrm>
            <a:off x="2144167" y="2877471"/>
            <a:ext cx="1344661" cy="134466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156F3-6054-483F-A5CA-BE98E429BC67}"/>
              </a:ext>
            </a:extLst>
          </p:cNvPr>
          <p:cNvSpPr/>
          <p:nvPr/>
        </p:nvSpPr>
        <p:spPr>
          <a:xfrm>
            <a:off x="370282" y="2877471"/>
            <a:ext cx="1344661" cy="1344661"/>
          </a:xfrm>
          <a:prstGeom prst="ellipse">
            <a:avLst/>
          </a:prstGeom>
          <a:blipFill>
            <a:blip r:embed="rId7"/>
            <a:stretch>
              <a:fillRect l="-8209" r="-12199" b="-2040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F0DBFF-AD60-4505-BE58-75A38707F0C6}"/>
              </a:ext>
            </a:extLst>
          </p:cNvPr>
          <p:cNvSpPr>
            <a:spLocks noChangeAspect="1"/>
          </p:cNvSpPr>
          <p:nvPr/>
        </p:nvSpPr>
        <p:spPr>
          <a:xfrm>
            <a:off x="4095448" y="1524000"/>
            <a:ext cx="4037494" cy="4039200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DB878-093A-487F-91A5-DD9BA9520C16}"/>
              </a:ext>
            </a:extLst>
          </p:cNvPr>
          <p:cNvSpPr txBox="1"/>
          <p:nvPr/>
        </p:nvSpPr>
        <p:spPr>
          <a:xfrm>
            <a:off x="4211590" y="5698531"/>
            <a:ext cx="3771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gency FB" panose="020B0503020202020204" pitchFamily="34" charset="0"/>
              </a:rPr>
              <a:t>Merekam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Informasi</a:t>
            </a:r>
            <a:r>
              <a:rPr lang="en-US" sz="3200" b="1" dirty="0"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latin typeface="Agency FB" panose="020B0503020202020204" pitchFamily="34" charset="0"/>
              </a:rPr>
              <a:t>Kendaraan</a:t>
            </a:r>
            <a:endParaRPr lang="en-ID" sz="32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1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2177</Words>
  <Application>Microsoft Office PowerPoint</Application>
  <PresentationFormat>Widescreen</PresentationFormat>
  <Paragraphs>473</Paragraphs>
  <Slides>83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Adobe Gothic Std B</vt:lpstr>
      <vt:lpstr>Agency FB</vt:lpstr>
      <vt:lpstr>Arial</vt:lpstr>
      <vt:lpstr>Calibri</vt:lpstr>
      <vt:lpstr>Calibri Light</vt:lpstr>
      <vt:lpstr>Myriad Arabic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BATASAN MASALAH</vt:lpstr>
      <vt:lpstr>1.3 BATASAN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Ario Fajar</dc:creator>
  <cp:lastModifiedBy>Ario Fajar</cp:lastModifiedBy>
  <cp:revision>134</cp:revision>
  <dcterms:created xsi:type="dcterms:W3CDTF">2019-09-23T14:55:25Z</dcterms:created>
  <dcterms:modified xsi:type="dcterms:W3CDTF">2019-09-27T01:22:55Z</dcterms:modified>
</cp:coreProperties>
</file>